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60" r:id="rId2"/>
    <p:sldId id="257" r:id="rId3"/>
    <p:sldId id="258" r:id="rId4"/>
    <p:sldId id="259" r:id="rId5"/>
    <p:sldId id="261" r:id="rId6"/>
    <p:sldId id="263" r:id="rId7"/>
    <p:sldId id="262" r:id="rId8"/>
    <p:sldId id="264" r:id="rId9"/>
    <p:sldId id="265" r:id="rId10"/>
    <p:sldId id="266" r:id="rId11"/>
    <p:sldId id="267" r:id="rId12"/>
    <p:sldId id="268" r:id="rId13"/>
    <p:sldId id="301" r:id="rId14"/>
    <p:sldId id="270" r:id="rId15"/>
    <p:sldId id="334" r:id="rId16"/>
    <p:sldId id="335" r:id="rId17"/>
    <p:sldId id="336" r:id="rId18"/>
    <p:sldId id="337" r:id="rId19"/>
    <p:sldId id="338" r:id="rId20"/>
    <p:sldId id="339" r:id="rId21"/>
    <p:sldId id="340" r:id="rId22"/>
    <p:sldId id="341" r:id="rId23"/>
    <p:sldId id="342" r:id="rId24"/>
    <p:sldId id="343" r:id="rId25"/>
    <p:sldId id="345" r:id="rId26"/>
    <p:sldId id="344" r:id="rId27"/>
    <p:sldId id="322" r:id="rId28"/>
    <p:sldId id="297" r:id="rId29"/>
    <p:sldId id="300" r:id="rId30"/>
    <p:sldId id="321" r:id="rId31"/>
    <p:sldId id="272" r:id="rId32"/>
    <p:sldId id="332" r:id="rId33"/>
    <p:sldId id="304" r:id="rId34"/>
    <p:sldId id="305" r:id="rId35"/>
    <p:sldId id="306" r:id="rId36"/>
    <p:sldId id="307" r:id="rId37"/>
    <p:sldId id="308" r:id="rId38"/>
    <p:sldId id="309" r:id="rId39"/>
    <p:sldId id="291" r:id="rId40"/>
    <p:sldId id="287" r:id="rId41"/>
    <p:sldId id="288" r:id="rId42"/>
    <p:sldId id="290" r:id="rId43"/>
    <p:sldId id="293" r:id="rId44"/>
    <p:sldId id="296" r:id="rId45"/>
    <p:sldId id="292" r:id="rId46"/>
    <p:sldId id="279" r:id="rId47"/>
    <p:sldId id="280" r:id="rId48"/>
    <p:sldId id="281" r:id="rId49"/>
    <p:sldId id="282" r:id="rId50"/>
    <p:sldId id="283" r:id="rId51"/>
    <p:sldId id="284" r:id="rId52"/>
    <p:sldId id="286" r:id="rId53"/>
    <p:sldId id="285" r:id="rId54"/>
    <p:sldId id="273" r:id="rId55"/>
    <p:sldId id="274" r:id="rId56"/>
    <p:sldId id="275" r:id="rId57"/>
    <p:sldId id="276" r:id="rId58"/>
    <p:sldId id="277" r:id="rId59"/>
    <p:sldId id="323" r:id="rId60"/>
    <p:sldId id="310" r:id="rId61"/>
    <p:sldId id="311" r:id="rId62"/>
    <p:sldId id="312" r:id="rId63"/>
    <p:sldId id="313" r:id="rId64"/>
    <p:sldId id="314" r:id="rId65"/>
    <p:sldId id="315" r:id="rId66"/>
    <p:sldId id="316" r:id="rId67"/>
    <p:sldId id="317" r:id="rId68"/>
    <p:sldId id="318" r:id="rId69"/>
    <p:sldId id="319" r:id="rId70"/>
    <p:sldId id="320" r:id="rId71"/>
    <p:sldId id="326" r:id="rId72"/>
    <p:sldId id="329" r:id="rId73"/>
    <p:sldId id="327" r:id="rId74"/>
    <p:sldId id="328" r:id="rId75"/>
    <p:sldId id="330" r:id="rId76"/>
    <p:sldId id="325" r:id="rId77"/>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7" autoAdjust="0"/>
    <p:restoredTop sz="94681" autoAdjust="0"/>
  </p:normalViewPr>
  <p:slideViewPr>
    <p:cSldViewPr>
      <p:cViewPr>
        <p:scale>
          <a:sx n="100" d="100"/>
          <a:sy n="100" d="100"/>
        </p:scale>
        <p:origin x="-492" y="150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3">
        <a:schemeClr val="bg2"/>
      </p:bgRef>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173157"/>
            <a:ext cx="7772400" cy="1470025"/>
          </a:xfrm>
        </p:spPr>
        <p:txBody>
          <a:bodyPr anchor="b"/>
          <a:lstStyle>
            <a:lvl1pPr algn="l">
              <a:defRPr sz="4800"/>
            </a:lvl1pPr>
          </a:lstStyle>
          <a:p>
            <a:r>
              <a:rPr kumimoji="0" lang="zh-TW" altLang="en-US" smtClean="0"/>
              <a:t>按一下以編輯母片標題樣式</a:t>
            </a:r>
            <a:endParaRPr kumimoji="0" lang="en-US"/>
          </a:p>
        </p:txBody>
      </p:sp>
      <p:sp>
        <p:nvSpPr>
          <p:cNvPr id="3" name="副標題 2"/>
          <p:cNvSpPr>
            <a:spLocks noGrp="1"/>
          </p:cNvSpPr>
          <p:nvPr>
            <p:ph type="subTitle" idx="1"/>
          </p:nvPr>
        </p:nvSpPr>
        <p:spPr>
          <a:xfrm>
            <a:off x="687716" y="2643182"/>
            <a:ext cx="6670366"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TW" altLang="en-US" smtClean="0"/>
              <a:t>按一下以編輯母片副標題樣式</a:t>
            </a:r>
            <a:endParaRPr kumimoji="0" lang="en-US"/>
          </a:p>
        </p:txBody>
      </p:sp>
      <p:sp>
        <p:nvSpPr>
          <p:cNvPr id="4" name="日期版面配置區 3"/>
          <p:cNvSpPr>
            <a:spLocks noGrp="1"/>
          </p:cNvSpPr>
          <p:nvPr>
            <p:ph type="dt" sz="half" idx="10"/>
          </p:nvPr>
        </p:nvSpPr>
        <p:spPr/>
        <p:txBody>
          <a:bodyPr/>
          <a:lstStyle/>
          <a:p>
            <a:fld id="{0F2F34C1-2B63-430C-9D03-C5E90C5FEDA3}" type="datetimeFigureOut">
              <a:rPr lang="zh-TW" altLang="en-US" smtClean="0"/>
              <a:pPr/>
              <a:t>2016/9/10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3DFEDF4-B282-4524-BD16-57FE54A0D310}" type="slidenum">
              <a:rPr lang="zh-TW" altLang="en-US" smtClean="0"/>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0F2F34C1-2B63-430C-9D03-C5E90C5FEDA3}" type="datetimeFigureOut">
              <a:rPr lang="zh-TW" altLang="en-US" smtClean="0"/>
              <a:pPr/>
              <a:t>2016/9/10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3DFEDF4-B282-4524-BD16-57FE54A0D310}"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143768" y="274639"/>
            <a:ext cx="1543032" cy="5851525"/>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39"/>
            <a:ext cx="6615130"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0F2F34C1-2B63-430C-9D03-C5E90C5FEDA3}" type="datetimeFigureOut">
              <a:rPr lang="zh-TW" altLang="en-US" smtClean="0"/>
              <a:pPr/>
              <a:t>2016/9/10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3DFEDF4-B282-4524-BD16-57FE54A0D310}"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0F2F34C1-2B63-430C-9D03-C5E90C5FEDA3}" type="datetimeFigureOut">
              <a:rPr lang="zh-TW" altLang="en-US" smtClean="0"/>
              <a:pPr/>
              <a:t>2016/9/10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3DFEDF4-B282-4524-BD16-57FE54A0D310}"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3">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685800" y="2924181"/>
            <a:ext cx="7772400" cy="1362075"/>
          </a:xfrm>
        </p:spPr>
        <p:txBody>
          <a:bodyPr anchor="t"/>
          <a:lstStyle>
            <a:lvl1pPr algn="l">
              <a:defRPr sz="4400" b="0" cap="all"/>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685800" y="142874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0F2F34C1-2B63-430C-9D03-C5E90C5FEDA3}" type="datetimeFigureOut">
              <a:rPr lang="zh-TW" altLang="en-US" smtClean="0"/>
              <a:pPr/>
              <a:t>2016/9/10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3DFEDF4-B282-4524-BD16-57FE54A0D310}" type="slidenum">
              <a:rPr lang="zh-TW" altLang="en-US" smtClean="0"/>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0F2F34C1-2B63-430C-9D03-C5E90C5FEDA3}" type="datetimeFigureOut">
              <a:rPr lang="zh-TW" altLang="en-US" smtClean="0"/>
              <a:pPr/>
              <a:t>2016/9/10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3DFEDF4-B282-4524-BD16-57FE54A0D310}"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fld id="{0F2F34C1-2B63-430C-9D03-C5E90C5FEDA3}" type="datetimeFigureOut">
              <a:rPr lang="zh-TW" altLang="en-US" smtClean="0"/>
              <a:pPr/>
              <a:t>2016/9/10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93DFEDF4-B282-4524-BD16-57FE54A0D310}"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0F2F34C1-2B63-430C-9D03-C5E90C5FEDA3}" type="datetimeFigureOut">
              <a:rPr lang="zh-TW" altLang="en-US" smtClean="0"/>
              <a:pPr/>
              <a:t>2016/9/10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93DFEDF4-B282-4524-BD16-57FE54A0D310}"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0F2F34C1-2B63-430C-9D03-C5E90C5FEDA3}" type="datetimeFigureOut">
              <a:rPr lang="zh-TW" altLang="en-US" smtClean="0"/>
              <a:pPr/>
              <a:t>2016/9/10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93DFEDF4-B282-4524-BD16-57FE54A0D310}"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0382" y="1071546"/>
            <a:ext cx="5111750" cy="5049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文字版面配置區 3"/>
          <p:cNvSpPr>
            <a:spLocks noGrp="1"/>
          </p:cNvSpPr>
          <p:nvPr>
            <p:ph type="body" sz="half" idx="2"/>
          </p:nvPr>
        </p:nvSpPr>
        <p:spPr>
          <a:xfrm>
            <a:off x="5679083" y="1071546"/>
            <a:ext cx="3008313" cy="34290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0F2F34C1-2B63-430C-9D03-C5E90C5FEDA3}" type="datetimeFigureOut">
              <a:rPr lang="zh-TW" altLang="en-US" smtClean="0"/>
              <a:pPr/>
              <a:t>2016/9/10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3DFEDF4-B282-4524-BD16-57FE54A0D310}" type="slidenum">
              <a:rPr lang="zh-TW" altLang="en-US" smtClean="0"/>
              <a:pPr/>
              <a:t>‹#›</a:t>
            </a:fld>
            <a:endParaRPr lang="zh-TW" altLang="en-US"/>
          </a:p>
        </p:txBody>
      </p:sp>
      <p:sp>
        <p:nvSpPr>
          <p:cNvPr id="2" name="標題 1"/>
          <p:cNvSpPr>
            <a:spLocks noGrp="1"/>
          </p:cNvSpPr>
          <p:nvPr>
            <p:ph type="title"/>
          </p:nvPr>
        </p:nvSpPr>
        <p:spPr>
          <a:xfrm>
            <a:off x="457205" y="285728"/>
            <a:ext cx="8230993" cy="696626"/>
          </a:xfrm>
        </p:spPr>
        <p:txBody>
          <a:bodyPr anchor="ctr"/>
          <a:lstStyle>
            <a:lvl1pPr algn="ctr">
              <a:defRPr sz="3600" b="0"/>
            </a:lvl1pPr>
          </a:lstStyle>
          <a:p>
            <a:r>
              <a:rPr kumimoji="0" lang="zh-TW" altLang="en-US" smtClean="0"/>
              <a:t>按一下以編輯母片標題樣式</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001024" y="642918"/>
            <a:ext cx="785818" cy="4572032"/>
          </a:xfrm>
        </p:spPr>
        <p:txBody>
          <a:bodyPr vert="eaVert" anchor="ctr"/>
          <a:lstStyle>
            <a:lvl1pPr algn="l">
              <a:defRPr sz="2400" b="0"/>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442922" y="541340"/>
            <a:ext cx="6415094" cy="5459428"/>
          </a:xfrm>
          <a:prstGeom prst="roundRect">
            <a:avLst>
              <a:gd name="adj" fmla="val 4800"/>
            </a:avLst>
          </a:prstGeom>
          <a:solidFill>
            <a:schemeClr val="accent1">
              <a:tint val="20000"/>
            </a:schemeClr>
          </a:solidFill>
          <a:ln w="38100">
            <a:gradFill flip="none" rotWithShape="1">
              <a:gsLst>
                <a:gs pos="0">
                  <a:schemeClr val="accent1">
                    <a:alpha val="50000"/>
                  </a:schemeClr>
                </a:gs>
                <a:gs pos="100000">
                  <a:schemeClr val="accent1">
                    <a:tint val="20000"/>
                  </a:schemeClr>
                </a:gs>
              </a:gsLst>
              <a:lin ang="16200000" scaled="1"/>
              <a:tileRect/>
            </a:gradFill>
          </a:ln>
          <a:effectLst>
            <a:outerShdw blurRad="76200" dist="38100" dir="5400000" sx="100500" sy="100500" algn="tl"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TW" altLang="en-US" smtClean="0"/>
              <a:t>按一下圖示以新增圖片</a:t>
            </a:r>
            <a:endParaRPr kumimoji="0" lang="en-US"/>
          </a:p>
        </p:txBody>
      </p:sp>
      <p:sp>
        <p:nvSpPr>
          <p:cNvPr id="4" name="文字版面配置區 3"/>
          <p:cNvSpPr>
            <a:spLocks noGrp="1"/>
          </p:cNvSpPr>
          <p:nvPr>
            <p:ph type="body" sz="half" idx="2"/>
          </p:nvPr>
        </p:nvSpPr>
        <p:spPr>
          <a:xfrm>
            <a:off x="7072330" y="1000108"/>
            <a:ext cx="914368" cy="4214842"/>
          </a:xfrm>
        </p:spPr>
        <p:txBody>
          <a:bodyPr vert="eaVert"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0F2F34C1-2B63-430C-9D03-C5E90C5FEDA3}" type="datetimeFigureOut">
              <a:rPr lang="zh-TW" altLang="en-US" smtClean="0"/>
              <a:pPr/>
              <a:t>2016/9/10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3DFEDF4-B282-4524-BD16-57FE54A0D310}"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8" name="圖片 7"/>
          <p:cNvPicPr>
            <a:picLocks noChangeAspect="1"/>
          </p:cNvPicPr>
          <p:nvPr/>
        </p:nvPicPr>
        <p:blipFill>
          <a:blip r:embed="rId13">
            <a:duotone>
              <a:schemeClr val="accent1"/>
              <a:srgbClr val="FFFFFF"/>
            </a:duotone>
            <a:lum bright="12000" contrast="40000"/>
          </a:blip>
          <a:stretch>
            <a:fillRect/>
          </a:stretch>
        </p:blipFill>
        <p:spPr>
          <a:xfrm>
            <a:off x="6667809" y="4915143"/>
            <a:ext cx="2476191" cy="1942857"/>
          </a:xfrm>
          <a:prstGeom prst="rect">
            <a:avLst/>
          </a:prstGeom>
          <a:noFill/>
          <a:ln>
            <a:noFill/>
          </a:ln>
        </p:spPr>
      </p:pic>
      <p:sp>
        <p:nvSpPr>
          <p:cNvPr id="10" name="矩形 9"/>
          <p:cNvSpPr/>
          <p:nvPr/>
        </p:nvSpPr>
        <p:spPr>
          <a:xfrm>
            <a:off x="0" y="0"/>
            <a:ext cx="9144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20000"/>
                </a:schemeClr>
              </a:gs>
              <a:gs pos="100000">
                <a:schemeClr val="accent1">
                  <a:tint val="50000"/>
                  <a:shade val="100000"/>
                  <a:hueMod val="100000"/>
                  <a:satMod val="500000"/>
                </a:schemeClr>
              </a:gs>
            </a:gsLst>
            <a:lin ang="18900000" scaled="1"/>
            <a:tileRect/>
          </a:gradFill>
          <a:ln w="12700" cap="rnd" cmpd="sng" algn="ctr">
            <a:noFill/>
            <a:prstDash val="solid"/>
          </a:ln>
        </p:spPr>
        <p:style>
          <a:lnRef idx="1">
            <a:schemeClr val="accent1"/>
          </a:lnRef>
          <a:fillRef idx="2">
            <a:schemeClr val="accent1"/>
          </a:fillRef>
          <a:effectRef idx="1">
            <a:schemeClr val="accent1"/>
          </a:effectRef>
          <a:fontRef idx="minor">
            <a:schemeClr val="dk1"/>
          </a:fontRef>
        </p:style>
        <p:txBody>
          <a:bodyPr rtlCol="0" anchor="ctr"/>
          <a:lstStyle/>
          <a:p>
            <a:pPr algn="ctr" eaLnBrk="1" latinLnBrk="0" hangingPunct="1"/>
            <a:endParaRPr kumimoji="0" lang="zh-CN" altLang="en-US"/>
          </a:p>
        </p:txBody>
      </p:sp>
      <p:sp>
        <p:nvSpPr>
          <p:cNvPr id="11" name="矩形 10"/>
          <p:cNvSpPr/>
          <p:nvPr/>
        </p:nvSpPr>
        <p:spPr>
          <a:xfrm>
            <a:off x="0" y="40951"/>
            <a:ext cx="4572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5000"/>
                </a:schemeClr>
              </a:gs>
              <a:gs pos="100000">
                <a:schemeClr val="accent1">
                  <a:tint val="50000"/>
                  <a:shade val="100000"/>
                  <a:hueMod val="100000"/>
                  <a:satMod val="500000"/>
                  <a:alpha val="60000"/>
                </a:schemeClr>
              </a:gs>
            </a:gsLst>
            <a:lin ang="8100000" scaled="1"/>
            <a:tileRect/>
          </a:gradFill>
          <a:ln w="12700" cap="rnd" cmpd="sng" algn="ctr">
            <a:noFill/>
            <a:prstDash val="solid"/>
          </a:ln>
          <a:effectLst>
            <a:glow>
              <a:schemeClr val="accent1">
                <a:tint val="100000"/>
                <a:shade val="100000"/>
                <a:hueMod val="100000"/>
                <a:satMod val="100000"/>
              </a:schemeClr>
            </a:glo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pPr algn="ctr" eaLnBrk="1" latinLnBrk="0" hangingPunct="1"/>
            <a:endParaRPr kumimoji="0" lang="zh-CN" altLang="en-US"/>
          </a:p>
        </p:txBody>
      </p:sp>
      <p:pic>
        <p:nvPicPr>
          <p:cNvPr id="9" name="圖片 8"/>
          <p:cNvPicPr>
            <a:picLocks noChangeAspect="1"/>
          </p:cNvPicPr>
          <p:nvPr/>
        </p:nvPicPr>
        <p:blipFill>
          <a:blip r:embed="rId14">
            <a:duotone>
              <a:schemeClr val="accent1"/>
              <a:srgbClr val="FFFFFF"/>
            </a:duotone>
            <a:lum bright="35000" contrast="40000"/>
          </a:blip>
          <a:stretch>
            <a:fillRect/>
          </a:stretch>
        </p:blipFill>
        <p:spPr>
          <a:xfrm>
            <a:off x="0" y="6420445"/>
            <a:ext cx="9144000" cy="437555"/>
          </a:xfrm>
          <a:prstGeom prst="rect">
            <a:avLst/>
          </a:prstGeom>
          <a:noFill/>
          <a:ln>
            <a:noFill/>
          </a:ln>
          <a:effectLst/>
        </p:spPr>
      </p:pic>
      <p:sp>
        <p:nvSpPr>
          <p:cNvPr id="2" name="標題版面配置區 1"/>
          <p:cNvSpPr>
            <a:spLocks noGrp="1"/>
          </p:cNvSpPr>
          <p:nvPr>
            <p:ph type="title"/>
          </p:nvPr>
        </p:nvSpPr>
        <p:spPr>
          <a:xfrm>
            <a:off x="457200" y="274638"/>
            <a:ext cx="8229600" cy="1143000"/>
          </a:xfrm>
          <a:prstGeom prst="rect">
            <a:avLst/>
          </a:prstGeom>
        </p:spPr>
        <p:txBody>
          <a:bodyPr vert="horz" rtlCol="0" anchor="ctr">
            <a:normAutofit/>
          </a:body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600200"/>
            <a:ext cx="8229600" cy="4525963"/>
          </a:xfrm>
          <a:prstGeom prst="rect">
            <a:avLst/>
          </a:prstGeom>
        </p:spPr>
        <p:txBody>
          <a:bodyPr vert="horz" rtlCol="0">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rtlCol="0" anchor="ctr"/>
          <a:lstStyle>
            <a:lvl1pPr algn="l" eaLnBrk="1" latinLnBrk="0" hangingPunct="1">
              <a:defRPr kumimoji="0" sz="1200">
                <a:solidFill>
                  <a:schemeClr val="tx1">
                    <a:tint val="75000"/>
                  </a:schemeClr>
                </a:solidFill>
              </a:defRPr>
            </a:lvl1pPr>
          </a:lstStyle>
          <a:p>
            <a:fld id="{0F2F34C1-2B63-430C-9D03-C5E90C5FEDA3}" type="datetimeFigureOut">
              <a:rPr lang="zh-TW" altLang="en-US" smtClean="0"/>
              <a:pPr/>
              <a:t>2016/9/10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rtlCol="0" anchor="ctr"/>
          <a:lstStyle>
            <a:lvl1pPr algn="r" eaLnBrk="1" latinLnBrk="0" hangingPunct="1">
              <a:defRPr kumimoji="0" sz="1200">
                <a:solidFill>
                  <a:schemeClr val="tx1">
                    <a:tint val="75000"/>
                  </a:schemeClr>
                </a:solidFill>
              </a:defRPr>
            </a:lvl1pPr>
          </a:lstStyle>
          <a:p>
            <a:fld id="{93DFEDF4-B282-4524-BD16-57FE54A0D310}"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accent1"/>
        </a:buClr>
        <a:buSzPct val="5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accent2"/>
        </a:buClr>
        <a:buSzPct val="50000"/>
        <a:buFont typeface="Wingdings 2"/>
        <a:buChar char="³"/>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accent3"/>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accent5"/>
        </a:buClr>
        <a:buSzPct val="45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secretchina.com/tag/%E5%BE%B7%E5%9B%BD" TargetMode="External"/><Relationship Id="rId2" Type="http://schemas.openxmlformats.org/officeDocument/2006/relationships/hyperlink" Target="http://www.secretchina.com/tag/%E9%A3%9F%E5%93%81" TargetMode="Externa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www.secretchina.com/tag/%E9%B8%A1%E8%9B%8B" TargetMode="External"/><Relationship Id="rId4" Type="http://schemas.openxmlformats.org/officeDocument/2006/relationships/hyperlink" Target="http://www.secretchina.com/tag/%E5%90%8D%E4%B8%8D%E8%99%9A%E4%BC%A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secretchina.com/tag/%E6%B6%88%E8%B4%B9%E8%80%85%E4%BF%9D%E6%8A%A4"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trekearth.com/members/rodgerg/" TargetMode="External"/><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hyperlink" Target="http://www.trekearth.com/members/korina/" TargetMode="Externa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hyperlink" Target="http://www.trekearth.com/members/claudeD/"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trekearth.com/members/claudeD/" TargetMode="External"/><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另類的德國</a:t>
            </a:r>
            <a:endParaRPr lang="zh-TW" altLang="en-US"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983432" y="1988840"/>
            <a:ext cx="3454021" cy="2079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02786" y="1988840"/>
            <a:ext cx="1826950" cy="2145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文字方塊 5"/>
          <p:cNvSpPr txBox="1"/>
          <p:nvPr/>
        </p:nvSpPr>
        <p:spPr>
          <a:xfrm>
            <a:off x="971600" y="4781947"/>
            <a:ext cx="3384376" cy="584775"/>
          </a:xfrm>
          <a:prstGeom prst="rect">
            <a:avLst/>
          </a:prstGeom>
          <a:noFill/>
        </p:spPr>
        <p:txBody>
          <a:bodyPr wrap="square" rtlCol="0">
            <a:spAutoFit/>
          </a:bodyPr>
          <a:lstStyle/>
          <a:p>
            <a:r>
              <a:rPr lang="zh-TW" altLang="en-US" sz="3200" dirty="0" smtClean="0">
                <a:latin typeface="標楷體" panose="03000509000000000000" pitchFamily="65" charset="-120"/>
                <a:ea typeface="標楷體" panose="03000509000000000000" pitchFamily="65" charset="-120"/>
              </a:rPr>
              <a:t>  德國的國旗</a:t>
            </a:r>
            <a:endParaRPr lang="zh-TW" altLang="en-US" sz="3200" dirty="0">
              <a:latin typeface="標楷體" panose="03000509000000000000" pitchFamily="65" charset="-120"/>
              <a:ea typeface="標楷體" panose="03000509000000000000" pitchFamily="65" charset="-120"/>
            </a:endParaRPr>
          </a:p>
        </p:txBody>
      </p:sp>
      <p:sp>
        <p:nvSpPr>
          <p:cNvPr id="7" name="文字方塊 6"/>
          <p:cNvSpPr txBox="1"/>
          <p:nvPr/>
        </p:nvSpPr>
        <p:spPr>
          <a:xfrm>
            <a:off x="5940152" y="4781947"/>
            <a:ext cx="2304255" cy="584775"/>
          </a:xfrm>
          <a:prstGeom prst="rect">
            <a:avLst/>
          </a:prstGeom>
          <a:noFill/>
        </p:spPr>
        <p:txBody>
          <a:bodyPr wrap="square" rtlCol="0">
            <a:spAutoFit/>
          </a:bodyPr>
          <a:lstStyle/>
          <a:p>
            <a:r>
              <a:rPr lang="zh-TW" altLang="en-US" sz="3200" dirty="0" smtClean="0">
                <a:latin typeface="標楷體" panose="03000509000000000000" pitchFamily="65" charset="-120"/>
                <a:ea typeface="標楷體" panose="03000509000000000000" pitchFamily="65" charset="-120"/>
              </a:rPr>
              <a:t>德國的國徽</a:t>
            </a:r>
            <a:endParaRPr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24404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98"/>
                                        </p:tgtEl>
                                        <p:attrNameLst>
                                          <p:attrName>style.visibility</p:attrName>
                                        </p:attrNameLst>
                                      </p:cBhvr>
                                      <p:to>
                                        <p:strVal val="visible"/>
                                      </p:to>
                                    </p:set>
                                    <p:animEffect transition="in" filter="fade">
                                      <p:cBhvr>
                                        <p:cTn id="28" dur="1000"/>
                                        <p:tgtEl>
                                          <p:spTgt spid="4098"/>
                                        </p:tgtEl>
                                      </p:cBhvr>
                                    </p:animEffect>
                                    <p:anim calcmode="lin" valueType="num">
                                      <p:cBhvr>
                                        <p:cTn id="29" dur="1000" fill="hold"/>
                                        <p:tgtEl>
                                          <p:spTgt spid="4098"/>
                                        </p:tgtEl>
                                        <p:attrNameLst>
                                          <p:attrName>ppt_x</p:attrName>
                                        </p:attrNameLst>
                                      </p:cBhvr>
                                      <p:tavLst>
                                        <p:tav tm="0">
                                          <p:val>
                                            <p:strVal val="#ppt_x"/>
                                          </p:val>
                                        </p:tav>
                                        <p:tav tm="100000">
                                          <p:val>
                                            <p:strVal val="#ppt_x"/>
                                          </p:val>
                                        </p:tav>
                                      </p:tavLst>
                                    </p:anim>
                                    <p:anim calcmode="lin" valueType="num">
                                      <p:cBhvr>
                                        <p:cTn id="3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99392"/>
            <a:ext cx="8229600" cy="1143000"/>
          </a:xfrm>
        </p:spPr>
        <p:txBody>
          <a:bodyPr/>
          <a:lstStyle/>
          <a:p>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德國人的食</a:t>
            </a:r>
            <a:endParaRPr lang="zh-TW" altLang="en-US" dirty="0"/>
          </a:p>
        </p:txBody>
      </p:sp>
      <p:sp>
        <p:nvSpPr>
          <p:cNvPr id="3" name="內容版面配置區 2"/>
          <p:cNvSpPr>
            <a:spLocks noGrp="1"/>
          </p:cNvSpPr>
          <p:nvPr>
            <p:ph idx="1"/>
          </p:nvPr>
        </p:nvSpPr>
        <p:spPr>
          <a:xfrm>
            <a:off x="323528" y="980728"/>
            <a:ext cx="8363272" cy="5145435"/>
          </a:xfrm>
        </p:spPr>
        <p:txBody>
          <a:bodyPr/>
          <a:lstStyle/>
          <a:p>
            <a:r>
              <a:rPr lang="zh-TW" altLang="zh-TW" dirty="0">
                <a:latin typeface="標楷體" panose="03000509000000000000" pitchFamily="65" charset="-120"/>
                <a:ea typeface="標楷體" panose="03000509000000000000" pitchFamily="65" charset="-120"/>
              </a:rPr>
              <a:t>其中的一部分新措施包括：豬農每天至少要花</a:t>
            </a:r>
            <a:r>
              <a:rPr lang="en-US" altLang="zh-TW" dirty="0">
                <a:latin typeface="標楷體" panose="03000509000000000000" pitchFamily="65" charset="-120"/>
                <a:ea typeface="標楷體" panose="03000509000000000000" pitchFamily="65" charset="-120"/>
              </a:rPr>
              <a:t>20</a:t>
            </a:r>
            <a:r>
              <a:rPr lang="zh-TW" altLang="zh-TW" dirty="0">
                <a:latin typeface="標楷體" panose="03000509000000000000" pitchFamily="65" charset="-120"/>
                <a:ea typeface="標楷體" panose="03000509000000000000" pitchFamily="65" charset="-120"/>
              </a:rPr>
              <a:t>秒跟每一頭豬相處</a:t>
            </a:r>
            <a:r>
              <a:rPr lang="zh-TW" altLang="zh-TW"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豬應有兩三個木頭玩具或稻草公仔作消遣，以防它們打架。</a:t>
            </a:r>
          </a:p>
          <a:p>
            <a:endParaRPr lang="zh-TW" altLang="en-US" dirty="0">
              <a:latin typeface="標楷體" panose="03000509000000000000" pitchFamily="65" charset="-120"/>
              <a:ea typeface="標楷體" panose="03000509000000000000" pitchFamily="65" charset="-120"/>
            </a:endParaRPr>
          </a:p>
        </p:txBody>
      </p:sp>
      <p:pic>
        <p:nvPicPr>
          <p:cNvPr id="4" name="圖片 3" descr="http://mmbiz.qpic.cn/mmbiz/UReRjp7lNuOdsSCbWWFbazGPFYypLe9hMRibECdSrCfb06fb5y5DWl5z9QcFQkMSHQpcfvkAyPiaTbbl5UOtaZicg/0?wxfrom=5"/>
          <p:cNvPicPr/>
          <p:nvPr/>
        </p:nvPicPr>
        <p:blipFill>
          <a:blip r:embed="rId2">
            <a:extLst>
              <a:ext uri="{28A0092B-C50C-407E-A947-70E740481C1C}">
                <a14:useLocalDpi xmlns:a14="http://schemas.microsoft.com/office/drawing/2010/main" xmlns="" val="0"/>
              </a:ext>
            </a:extLst>
          </a:blip>
          <a:srcRect/>
          <a:stretch>
            <a:fillRect/>
          </a:stretch>
        </p:blipFill>
        <p:spPr bwMode="auto">
          <a:xfrm>
            <a:off x="1691680" y="3356992"/>
            <a:ext cx="6048672" cy="3252149"/>
          </a:xfrm>
          <a:prstGeom prst="rect">
            <a:avLst/>
          </a:prstGeom>
          <a:noFill/>
          <a:ln>
            <a:noFill/>
          </a:ln>
        </p:spPr>
      </p:pic>
    </p:spTree>
    <p:extLst>
      <p:ext uri="{BB962C8B-B14F-4D97-AF65-F5344CB8AC3E}">
        <p14:creationId xmlns:p14="http://schemas.microsoft.com/office/powerpoint/2010/main" xmlns="" val="409646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99392"/>
            <a:ext cx="8229600" cy="1143000"/>
          </a:xfrm>
        </p:spPr>
        <p:txBody>
          <a:bodyPr/>
          <a:lstStyle/>
          <a:p>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德國人的食</a:t>
            </a:r>
            <a:endParaRPr lang="zh-TW" altLang="en-US" dirty="0"/>
          </a:p>
        </p:txBody>
      </p:sp>
      <p:sp>
        <p:nvSpPr>
          <p:cNvPr id="3" name="內容版面配置區 2"/>
          <p:cNvSpPr>
            <a:spLocks noGrp="1"/>
          </p:cNvSpPr>
          <p:nvPr>
            <p:ph idx="1"/>
          </p:nvPr>
        </p:nvSpPr>
        <p:spPr>
          <a:xfrm>
            <a:off x="179512" y="980728"/>
            <a:ext cx="8712968" cy="5760640"/>
          </a:xfrm>
        </p:spPr>
        <p:txBody>
          <a:bodyPr/>
          <a:lstStyle/>
          <a:p>
            <a:r>
              <a:rPr lang="zh-TW" altLang="zh-TW" sz="2800" dirty="0">
                <a:latin typeface="標楷體" panose="03000509000000000000" pitchFamily="65" charset="-120"/>
                <a:ea typeface="標楷體" panose="03000509000000000000" pitchFamily="65" charset="-120"/>
              </a:rPr>
              <a:t>每頭豬都必須接觸到光線，冬季時更要提供額外光源，以免它們心情憂鬱</a:t>
            </a:r>
            <a:r>
              <a:rPr lang="zh-TW" altLang="zh-TW" sz="2800" dirty="0" smtClean="0">
                <a:latin typeface="標楷體" panose="03000509000000000000" pitchFamily="65" charset="-120"/>
                <a:ea typeface="標楷體" panose="03000509000000000000" pitchFamily="65" charset="-120"/>
              </a:rPr>
              <a:t>。</a:t>
            </a:r>
            <a:r>
              <a:rPr lang="zh-TW" altLang="zh-TW" sz="2800" dirty="0">
                <a:latin typeface="標楷體" panose="03000509000000000000" pitchFamily="65" charset="-120"/>
                <a:ea typeface="標楷體" panose="03000509000000000000" pitchFamily="65" charset="-120"/>
              </a:rPr>
              <a:t>豬舍裡的排水溝不能擋住，地上必須鋪膠墊</a:t>
            </a:r>
            <a:r>
              <a:rPr lang="zh-TW" altLang="zh-TW" sz="2800" dirty="0" smtClean="0">
                <a:latin typeface="標楷體" panose="03000509000000000000" pitchFamily="65" charset="-120"/>
                <a:ea typeface="標楷體" panose="03000509000000000000" pitchFamily="65" charset="-120"/>
              </a:rPr>
              <a:t>或</a:t>
            </a:r>
            <a:r>
              <a:rPr lang="zh-TW" altLang="en-US" sz="2800" dirty="0" smtClean="0">
                <a:latin typeface="標楷體" panose="03000509000000000000" pitchFamily="65" charset="-120"/>
                <a:ea typeface="標楷體" panose="03000509000000000000" pitchFamily="65" charset="-120"/>
              </a:rPr>
              <a:t>禾</a:t>
            </a:r>
            <a:r>
              <a:rPr lang="zh-TW" altLang="zh-TW" sz="2800" dirty="0" smtClean="0">
                <a:latin typeface="標楷體" panose="03000509000000000000" pitchFamily="65" charset="-120"/>
                <a:ea typeface="標楷體" panose="03000509000000000000" pitchFamily="65" charset="-120"/>
              </a:rPr>
              <a:t>草</a:t>
            </a:r>
            <a:r>
              <a:rPr lang="zh-TW" altLang="zh-TW" sz="2800" dirty="0">
                <a:latin typeface="標楷體" panose="03000509000000000000" pitchFamily="65" charset="-120"/>
                <a:ea typeface="標楷體" panose="03000509000000000000" pitchFamily="65" charset="-120"/>
              </a:rPr>
              <a:t>，更須有空調</a:t>
            </a:r>
            <a:r>
              <a:rPr lang="zh-TW" altLang="zh-TW" sz="2800" dirty="0" smtClean="0">
                <a:latin typeface="標楷體" panose="03000509000000000000" pitchFamily="65" charset="-120"/>
                <a:ea typeface="標楷體" panose="03000509000000000000" pitchFamily="65" charset="-120"/>
              </a:rPr>
              <a:t>設備</a:t>
            </a:r>
            <a:r>
              <a:rPr lang="zh-TW" altLang="en-US" sz="2800" dirty="0" smtClean="0">
                <a:latin typeface="標楷體" panose="03000509000000000000" pitchFamily="65" charset="-120"/>
                <a:ea typeface="標楷體" panose="03000509000000000000" pitchFamily="65" charset="-120"/>
              </a:rPr>
              <a:t>與</a:t>
            </a:r>
            <a:r>
              <a:rPr lang="zh-TW" altLang="zh-TW" sz="2800" dirty="0" smtClean="0">
                <a:latin typeface="標楷體" panose="03000509000000000000" pitchFamily="65" charset="-120"/>
                <a:ea typeface="標楷體" panose="03000509000000000000" pitchFamily="65" charset="-120"/>
              </a:rPr>
              <a:t>醫療</a:t>
            </a:r>
            <a:r>
              <a:rPr lang="zh-TW" altLang="zh-TW" sz="2800" dirty="0">
                <a:latin typeface="標楷體" panose="03000509000000000000" pitchFamily="65" charset="-120"/>
                <a:ea typeface="標楷體" panose="03000509000000000000" pitchFamily="65" charset="-120"/>
              </a:rPr>
              <a:t>區，讓生病的豬安心休養</a:t>
            </a:r>
            <a:r>
              <a:rPr lang="zh-TW" altLang="zh-TW" dirty="0">
                <a:latin typeface="標楷體" panose="03000509000000000000" pitchFamily="65" charset="-120"/>
                <a:ea typeface="標楷體" panose="03000509000000000000" pitchFamily="65" charset="-120"/>
              </a:rPr>
              <a:t>。</a:t>
            </a:r>
          </a:p>
          <a:p>
            <a:endParaRPr lang="zh-TW" altLang="zh-TW" dirty="0">
              <a:latin typeface="標楷體" panose="03000509000000000000" pitchFamily="65" charset="-120"/>
              <a:ea typeface="標楷體" panose="03000509000000000000" pitchFamily="65" charset="-120"/>
            </a:endParaRPr>
          </a:p>
          <a:p>
            <a:endParaRPr lang="zh-TW" altLang="en-US" dirty="0"/>
          </a:p>
        </p:txBody>
      </p:sp>
      <p:pic>
        <p:nvPicPr>
          <p:cNvPr id="5" name="圖片 4" descr="http://mmbiz.qpic.cn/mmbiz/UReRjp7lNuOdsSCbWWFbazGPFYypLe9htpnqZaIgtZ5YIwRbugIQ2Xb6yWiavUiaibG8d3jsGbnPnLViaVCZuLRx9w/0?wxfrom=5"/>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639" y="2852936"/>
            <a:ext cx="6192689" cy="3617069"/>
          </a:xfrm>
          <a:prstGeom prst="rect">
            <a:avLst/>
          </a:prstGeom>
          <a:noFill/>
          <a:ln>
            <a:noFill/>
          </a:ln>
        </p:spPr>
      </p:pic>
    </p:spTree>
    <p:extLst>
      <p:ext uri="{BB962C8B-B14F-4D97-AF65-F5344CB8AC3E}">
        <p14:creationId xmlns:p14="http://schemas.microsoft.com/office/powerpoint/2010/main" xmlns="" val="192350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0"/>
            <a:ext cx="8229600" cy="1143000"/>
          </a:xfrm>
        </p:spPr>
        <p:txBody>
          <a:bodyPr/>
          <a:lstStyle/>
          <a:p>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德國人的食</a:t>
            </a:r>
            <a:endParaRPr lang="zh-TW" altLang="en-US" dirty="0"/>
          </a:p>
        </p:txBody>
      </p:sp>
      <p:sp>
        <p:nvSpPr>
          <p:cNvPr id="3" name="內容版面配置區 2"/>
          <p:cNvSpPr>
            <a:spLocks noGrp="1"/>
          </p:cNvSpPr>
          <p:nvPr>
            <p:ph idx="1"/>
          </p:nvPr>
        </p:nvSpPr>
        <p:spPr>
          <a:xfrm>
            <a:off x="251520" y="1052736"/>
            <a:ext cx="8784976" cy="5616624"/>
          </a:xfrm>
        </p:spPr>
        <p:txBody>
          <a:bodyPr>
            <a:normAutofit/>
          </a:bodyPr>
          <a:lstStyle/>
          <a:p>
            <a:r>
              <a:rPr lang="en-US" altLang="zh-TW" sz="2800" dirty="0"/>
              <a:t> </a:t>
            </a:r>
            <a:r>
              <a:rPr lang="zh-TW" altLang="zh-TW" dirty="0">
                <a:latin typeface="標楷體" panose="03000509000000000000" pitchFamily="65" charset="-120"/>
                <a:ea typeface="標楷體" panose="03000509000000000000" pitchFamily="65" charset="-120"/>
              </a:rPr>
              <a:t>農業部門會進行抽查，確保豬農遵守規矩</a:t>
            </a:r>
            <a:r>
              <a:rPr lang="zh-TW" altLang="zh-TW" dirty="0" smtClean="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 </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 </a:t>
            </a:r>
            <a:r>
              <a:rPr lang="zh-TW" altLang="zh-TW" dirty="0" smtClean="0">
                <a:latin typeface="標楷體" panose="03000509000000000000" pitchFamily="65" charset="-120"/>
                <a:ea typeface="標楷體" panose="03000509000000000000" pitchFamily="65" charset="-120"/>
              </a:rPr>
              <a:t>豬舍</a:t>
            </a:r>
            <a:r>
              <a:rPr lang="zh-TW" altLang="zh-TW" dirty="0">
                <a:latin typeface="標楷體" panose="03000509000000000000" pitchFamily="65" charset="-120"/>
                <a:ea typeface="標楷體" panose="03000509000000000000" pitchFamily="65" charset="-120"/>
              </a:rPr>
              <a:t>越衛生，豬會過得越舒服。讓豬保持忙碌不無聊十分重要，無聊形同虐待。</a:t>
            </a:r>
          </a:p>
          <a:p>
            <a:r>
              <a:rPr lang="en-US" altLang="zh-TW" sz="2800" dirty="0"/>
              <a:t> </a:t>
            </a:r>
            <a:endParaRPr lang="zh-TW" altLang="zh-TW" sz="2800" dirty="0"/>
          </a:p>
        </p:txBody>
      </p:sp>
      <p:pic>
        <p:nvPicPr>
          <p:cNvPr id="4" name="圖片 3" descr="http://mmbiz.qpic.cn/mmbiz/UReRjp7lNuOdsSCbWWFbazGPFYypLe9h4f2XRic1icfYUO3rmPmLeomgdB160ibCnv3mZk7VeaFZXMAiaW4EddF8Ig/0?wxfrom=5"/>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2924944"/>
            <a:ext cx="3888432" cy="3096344"/>
          </a:xfrm>
          <a:prstGeom prst="rect">
            <a:avLst/>
          </a:prstGeom>
          <a:noFill/>
          <a:ln>
            <a:noFill/>
          </a:ln>
        </p:spPr>
      </p:pic>
      <p:pic>
        <p:nvPicPr>
          <p:cNvPr id="5" name="圖片 4" descr="http://mmbiz.qpic.cn/mmbiz/UReRjp7lNuOdsSCbWWFbazGPFYypLe9hJxzGvXQ3kUfRK0gyRc2TWz16LE4csMEGjctRYs3uGy2fjib16vk707A/0?wxfrom=5"/>
          <p:cNvPicPr/>
          <p:nvPr/>
        </p:nvPicPr>
        <p:blipFill>
          <a:blip r:embed="rId3">
            <a:extLst>
              <a:ext uri="{28A0092B-C50C-407E-A947-70E740481C1C}">
                <a14:useLocalDpi xmlns:a14="http://schemas.microsoft.com/office/drawing/2010/main" xmlns="" val="0"/>
              </a:ext>
            </a:extLst>
          </a:blip>
          <a:srcRect/>
          <a:stretch>
            <a:fillRect/>
          </a:stretch>
        </p:blipFill>
        <p:spPr bwMode="auto">
          <a:xfrm>
            <a:off x="4499991" y="2924944"/>
            <a:ext cx="3888433" cy="3096344"/>
          </a:xfrm>
          <a:prstGeom prst="rect">
            <a:avLst/>
          </a:prstGeom>
          <a:noFill/>
          <a:ln>
            <a:noFill/>
          </a:ln>
        </p:spPr>
      </p:pic>
    </p:spTree>
    <p:extLst>
      <p:ext uri="{BB962C8B-B14F-4D97-AF65-F5344CB8AC3E}">
        <p14:creationId xmlns:p14="http://schemas.microsoft.com/office/powerpoint/2010/main" xmlns="" val="220388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8719"/>
            <a:ext cx="8229600" cy="1143000"/>
          </a:xfrm>
        </p:spPr>
        <p:txBody>
          <a:bodyPr/>
          <a:lstStyle/>
          <a:p>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德國人的食</a:t>
            </a:r>
            <a:endParaRPr lang="zh-TW" altLang="en-US" dirty="0"/>
          </a:p>
        </p:txBody>
      </p:sp>
      <p:sp>
        <p:nvSpPr>
          <p:cNvPr id="3" name="內容版面配置區 2"/>
          <p:cNvSpPr>
            <a:spLocks noGrp="1"/>
          </p:cNvSpPr>
          <p:nvPr>
            <p:ph idx="1"/>
          </p:nvPr>
        </p:nvSpPr>
        <p:spPr>
          <a:xfrm>
            <a:off x="467544" y="1052736"/>
            <a:ext cx="8229600" cy="4525963"/>
          </a:xfrm>
        </p:spPr>
        <p:txBody>
          <a:bodyPr/>
          <a:lstStyle/>
          <a:p>
            <a:r>
              <a:rPr lang="zh-TW" altLang="zh-TW" sz="2800" dirty="0" smtClean="0">
                <a:latin typeface="標楷體" panose="03000509000000000000" pitchFamily="65" charset="-120"/>
                <a:ea typeface="標楷體" panose="03000509000000000000" pitchFamily="65" charset="-120"/>
              </a:rPr>
              <a:t>養</a:t>
            </a:r>
            <a:r>
              <a:rPr lang="zh-TW" altLang="zh-TW" sz="2800" dirty="0">
                <a:latin typeface="標楷體" panose="03000509000000000000" pitchFamily="65" charset="-120"/>
                <a:ea typeface="標楷體" panose="03000509000000000000" pitchFamily="65" charset="-120"/>
              </a:rPr>
              <a:t>豬就已經這麼多讓人無語的條例了，再來看看他們最極端的</a:t>
            </a:r>
            <a:r>
              <a:rPr lang="zh-TW" altLang="zh-TW" sz="2800" dirty="0">
                <a:solidFill>
                  <a:srgbClr val="FF0000"/>
                </a:solidFill>
                <a:latin typeface="標楷體" panose="03000509000000000000" pitchFamily="65" charset="-120"/>
                <a:ea typeface="標楷體" panose="03000509000000000000" pitchFamily="65" charset="-120"/>
              </a:rPr>
              <a:t>殺豬方法</a:t>
            </a:r>
            <a:r>
              <a:rPr lang="zh-TW" altLang="zh-TW" sz="2800" dirty="0">
                <a:latin typeface="標楷體" panose="03000509000000000000" pitchFamily="65" charset="-120"/>
                <a:ea typeface="標楷體" panose="03000509000000000000" pitchFamily="65" charset="-120"/>
              </a:rPr>
              <a:t>吧。</a:t>
            </a:r>
          </a:p>
          <a:p>
            <a:r>
              <a:rPr lang="zh-TW" altLang="zh-TW" sz="2800" dirty="0" smtClean="0">
                <a:latin typeface="標楷體" panose="03000509000000000000" pitchFamily="65" charset="-120"/>
                <a:ea typeface="標楷體" panose="03000509000000000000" pitchFamily="65" charset="-120"/>
              </a:rPr>
              <a:t>首先</a:t>
            </a:r>
            <a:r>
              <a:rPr lang="zh-TW" altLang="zh-TW" sz="2800" dirty="0">
                <a:latin typeface="標楷體" panose="03000509000000000000" pitchFamily="65" charset="-120"/>
                <a:ea typeface="標楷體" panose="03000509000000000000" pitchFamily="65" charset="-120"/>
              </a:rPr>
              <a:t>要宰殺的豬被請進一個大的蒸汽房裡，讓其躺下悠閒地「馬殺雞」一下，過程中還伴有美妙的音樂。</a:t>
            </a:r>
          </a:p>
          <a:p>
            <a:r>
              <a:rPr lang="en-US" altLang="zh-TW" sz="2400" dirty="0">
                <a:latin typeface="標楷體" panose="03000509000000000000" pitchFamily="65" charset="-120"/>
                <a:ea typeface="標楷體" panose="03000509000000000000" pitchFamily="65" charset="-120"/>
              </a:rPr>
              <a:t> </a:t>
            </a:r>
            <a:endParaRPr lang="zh-TW" altLang="zh-TW" sz="2400" dirty="0">
              <a:latin typeface="標楷體" panose="03000509000000000000" pitchFamily="65" charset="-120"/>
              <a:ea typeface="標楷體" panose="03000509000000000000" pitchFamily="65" charset="-120"/>
            </a:endParaRPr>
          </a:p>
          <a:p>
            <a:endParaRPr lang="zh-TW" altLang="en-US" dirty="0"/>
          </a:p>
        </p:txBody>
      </p:sp>
      <p:pic>
        <p:nvPicPr>
          <p:cNvPr id="4" name="圖片 3" descr="http://mmbiz.qpic.cn/mmbiz/UReRjp7lNuOdsSCbWWFbazGPFYypLe9h19pwI0Nvur1WXALRV7hrjDe8jiapVEHDTjweBTUBr6powCicLs90wXNw/0?wxfrom=5"/>
          <p:cNvPicPr/>
          <p:nvPr/>
        </p:nvPicPr>
        <p:blipFill>
          <a:blip r:embed="rId2">
            <a:extLst>
              <a:ext uri="{28A0092B-C50C-407E-A947-70E740481C1C}">
                <a14:useLocalDpi xmlns:a14="http://schemas.microsoft.com/office/drawing/2010/main" xmlns="" val="0"/>
              </a:ext>
            </a:extLst>
          </a:blip>
          <a:srcRect/>
          <a:stretch>
            <a:fillRect/>
          </a:stretch>
        </p:blipFill>
        <p:spPr bwMode="auto">
          <a:xfrm>
            <a:off x="2267744" y="3068959"/>
            <a:ext cx="6120680" cy="3601859"/>
          </a:xfrm>
          <a:prstGeom prst="rect">
            <a:avLst/>
          </a:prstGeom>
          <a:noFill/>
          <a:ln>
            <a:noFill/>
          </a:ln>
        </p:spPr>
      </p:pic>
    </p:spTree>
    <p:extLst>
      <p:ext uri="{BB962C8B-B14F-4D97-AF65-F5344CB8AC3E}">
        <p14:creationId xmlns:p14="http://schemas.microsoft.com/office/powerpoint/2010/main" xmlns="" val="335514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88640"/>
            <a:ext cx="8229600" cy="1143000"/>
          </a:xfrm>
        </p:spPr>
        <p:txBody>
          <a:bodyPr/>
          <a:lstStyle/>
          <a:p>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德國人的食</a:t>
            </a:r>
            <a:endParaRPr lang="zh-TW" altLang="en-US" dirty="0"/>
          </a:p>
        </p:txBody>
      </p:sp>
      <p:sp>
        <p:nvSpPr>
          <p:cNvPr id="3" name="內容版面配置區 2"/>
          <p:cNvSpPr>
            <a:spLocks noGrp="1"/>
          </p:cNvSpPr>
          <p:nvPr>
            <p:ph idx="1"/>
          </p:nvPr>
        </p:nvSpPr>
        <p:spPr>
          <a:xfrm>
            <a:off x="467544" y="1340768"/>
            <a:ext cx="8229600" cy="5184576"/>
          </a:xfrm>
        </p:spPr>
        <p:txBody>
          <a:bodyPr>
            <a:normAutofit/>
          </a:bodyPr>
          <a:lstStyle/>
          <a:p>
            <a:r>
              <a:rPr lang="zh-TW" altLang="zh-TW" dirty="0">
                <a:latin typeface="標楷體" panose="03000509000000000000" pitchFamily="65" charset="-120"/>
                <a:ea typeface="標楷體" panose="03000509000000000000" pitchFamily="65" charset="-120"/>
              </a:rPr>
              <a:t>他們讓豬喝一種味道很美、類似安眠藥的營養液。在這種營養液的作用下，豬便會美美睡去，最終一睡不醒，沒有一絲痛苦</a:t>
            </a:r>
            <a:r>
              <a:rPr lang="zh-TW" altLang="zh-TW" dirty="0" smtClean="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 </a:t>
            </a:r>
            <a:endParaRPr lang="zh-TW" altLang="zh-TW" dirty="0">
              <a:latin typeface="標楷體" panose="03000509000000000000" pitchFamily="65" charset="-120"/>
              <a:ea typeface="標楷體" panose="03000509000000000000" pitchFamily="65" charset="-120"/>
            </a:endParaRPr>
          </a:p>
          <a:p>
            <a:r>
              <a:rPr lang="zh-TW" altLang="zh-TW" dirty="0" smtClean="0">
                <a:latin typeface="標楷體" panose="03000509000000000000" pitchFamily="65" charset="-120"/>
                <a:ea typeface="標楷體" panose="03000509000000000000" pitchFamily="65" charset="-120"/>
              </a:rPr>
              <a:t>德國人認為</a:t>
            </a:r>
            <a:r>
              <a:rPr lang="zh-TW" altLang="en-US" dirty="0" smtClean="0">
                <a:latin typeface="標楷體" panose="03000509000000000000" pitchFamily="65" charset="-120"/>
                <a:ea typeface="標楷體" panose="03000509000000000000" pitchFamily="65" charset="-120"/>
              </a:rPr>
              <a:t>，</a:t>
            </a:r>
            <a:r>
              <a:rPr lang="zh-TW" altLang="zh-TW" dirty="0" smtClean="0">
                <a:latin typeface="標楷體" panose="03000509000000000000" pitchFamily="65" charset="-120"/>
                <a:ea typeface="標楷體" panose="03000509000000000000" pitchFamily="65" charset="-120"/>
              </a:rPr>
              <a:t>無憂無慮</a:t>
            </a:r>
            <a:r>
              <a:rPr lang="zh-TW" altLang="zh-TW" dirty="0">
                <a:latin typeface="標楷體" panose="03000509000000000000" pitchFamily="65" charset="-120"/>
                <a:ea typeface="標楷體" panose="03000509000000000000" pitchFamily="65" charset="-120"/>
              </a:rPr>
              <a:t>的豬</a:t>
            </a:r>
            <a:r>
              <a:rPr lang="zh-TW" altLang="zh-TW" dirty="0" smtClean="0">
                <a:latin typeface="標楷體" panose="03000509000000000000" pitchFamily="65" charset="-120"/>
                <a:ea typeface="標楷體" panose="03000509000000000000" pitchFamily="65" charset="-120"/>
              </a:rPr>
              <a:t>所產出</a:t>
            </a:r>
            <a:r>
              <a:rPr lang="zh-TW" altLang="zh-TW" dirty="0">
                <a:latin typeface="標楷體" panose="03000509000000000000" pitchFamily="65" charset="-120"/>
                <a:ea typeface="標楷體" panose="03000509000000000000" pitchFamily="65" charset="-120"/>
              </a:rPr>
              <a:t>的肉是最好的，最健康的。</a:t>
            </a:r>
          </a:p>
          <a:p>
            <a:r>
              <a:rPr lang="zh-TW" altLang="zh-TW" dirty="0" smtClean="0">
                <a:latin typeface="標楷體" panose="03000509000000000000" pitchFamily="65" charset="-120"/>
                <a:ea typeface="標楷體" panose="03000509000000000000" pitchFamily="65" charset="-120"/>
              </a:rPr>
              <a:t>看到</a:t>
            </a:r>
            <a:r>
              <a:rPr lang="zh-TW" altLang="zh-TW" dirty="0">
                <a:latin typeface="標楷體" panose="03000509000000000000" pitchFamily="65" charset="-120"/>
                <a:ea typeface="標楷體" panose="03000509000000000000" pitchFamily="65" charset="-120"/>
              </a:rPr>
              <a:t>德國人生產的豬肉製品時，想必就是最挑剔的食客也不會再挑什麼毛病</a:t>
            </a:r>
            <a:r>
              <a:rPr lang="zh-TW"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可以</a:t>
            </a:r>
            <a:r>
              <a:rPr lang="zh-TW" altLang="zh-TW" dirty="0" smtClean="0">
                <a:latin typeface="標楷體" panose="03000509000000000000" pitchFamily="65" charset="-120"/>
                <a:ea typeface="標楷體" panose="03000509000000000000" pitchFamily="65" charset="-120"/>
              </a:rPr>
              <a:t>安心盡</a:t>
            </a:r>
            <a:r>
              <a:rPr lang="zh-TW" altLang="en-US" dirty="0" smtClean="0">
                <a:latin typeface="標楷體" panose="03000509000000000000" pitchFamily="65" charset="-120"/>
                <a:ea typeface="標楷體" panose="03000509000000000000" pitchFamily="65" charset="-120"/>
              </a:rPr>
              <a:t>情</a:t>
            </a:r>
            <a:r>
              <a:rPr lang="zh-TW" altLang="zh-TW" dirty="0" smtClean="0">
                <a:latin typeface="標楷體" panose="03000509000000000000" pitchFamily="65" charset="-120"/>
                <a:ea typeface="標楷體" panose="03000509000000000000" pitchFamily="65" charset="-120"/>
              </a:rPr>
              <a:t>享</a:t>
            </a:r>
            <a:r>
              <a:rPr lang="zh-TW" altLang="en-US" dirty="0" smtClean="0">
                <a:latin typeface="標楷體" panose="03000509000000000000" pitchFamily="65" charset="-120"/>
                <a:ea typeface="標楷體" panose="03000509000000000000" pitchFamily="65" charset="-120"/>
              </a:rPr>
              <a:t>用</a:t>
            </a:r>
            <a:r>
              <a:rPr lang="zh-TW" altLang="zh-TW" dirty="0" smtClean="0">
                <a:latin typeface="標楷體" panose="03000509000000000000" pitchFamily="65" charset="-120"/>
                <a:ea typeface="標楷體" panose="03000509000000000000" pitchFamily="65" charset="-120"/>
              </a:rPr>
              <a:t>就</a:t>
            </a:r>
            <a:r>
              <a:rPr lang="zh-TW" altLang="zh-TW" dirty="0">
                <a:latin typeface="標楷體" panose="03000509000000000000" pitchFamily="65" charset="-120"/>
                <a:ea typeface="標楷體" panose="03000509000000000000" pitchFamily="65" charset="-120"/>
              </a:rPr>
              <a:t>行了。</a:t>
            </a:r>
          </a:p>
          <a:p>
            <a:endParaRPr lang="zh-TW" altLang="en-US" dirty="0"/>
          </a:p>
        </p:txBody>
      </p:sp>
    </p:spTree>
    <p:extLst>
      <p:ext uri="{BB962C8B-B14F-4D97-AF65-F5344CB8AC3E}">
        <p14:creationId xmlns:p14="http://schemas.microsoft.com/office/powerpoint/2010/main" xmlns="" val="23486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13792" y="116632"/>
            <a:ext cx="7772400" cy="749945"/>
          </a:xfrm>
        </p:spPr>
        <p:txBody>
          <a:bodyPr>
            <a:normAutofit/>
          </a:bodyPr>
          <a:lstStyle/>
          <a:p>
            <a:r>
              <a:rPr lang="zh-TW" altLang="zh-TW" sz="3600" b="1" dirty="0">
                <a:latin typeface="標楷體" panose="03000509000000000000" pitchFamily="65" charset="-120"/>
                <a:ea typeface="標楷體" panose="03000509000000000000" pitchFamily="65" charset="-120"/>
              </a:rPr>
              <a:t>日本不算什麼，德國製造更可怕！</a:t>
            </a:r>
            <a:endParaRPr lang="zh-TW" altLang="en-US" sz="3600" dirty="0">
              <a:latin typeface="標楷體" panose="03000509000000000000" pitchFamily="65" charset="-120"/>
              <a:ea typeface="標楷體" panose="03000509000000000000" pitchFamily="65" charset="-120"/>
            </a:endParaRPr>
          </a:p>
        </p:txBody>
      </p:sp>
      <p:sp>
        <p:nvSpPr>
          <p:cNvPr id="3" name="副標題 2"/>
          <p:cNvSpPr>
            <a:spLocks noGrp="1"/>
          </p:cNvSpPr>
          <p:nvPr>
            <p:ph type="subTitle" idx="1"/>
          </p:nvPr>
        </p:nvSpPr>
        <p:spPr>
          <a:xfrm>
            <a:off x="467544" y="1124744"/>
            <a:ext cx="8208912" cy="4824536"/>
          </a:xfrm>
        </p:spPr>
        <p:txBody>
          <a:bodyPr/>
          <a:lstStyle/>
          <a:p>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1681219"/>
            <a:ext cx="8064896" cy="47721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1722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51520" y="188641"/>
            <a:ext cx="8206680" cy="1656183"/>
          </a:xfrm>
        </p:spPr>
        <p:txBody>
          <a:bodyPr>
            <a:normAutofit fontScale="90000"/>
          </a:bodyPr>
          <a:lstStyle/>
          <a:p>
            <a:r>
              <a:rPr lang="zh-TW" altLang="zh-TW" sz="3600" dirty="0" smtClean="0">
                <a:latin typeface="標楷體" panose="03000509000000000000" pitchFamily="65" charset="-120"/>
                <a:ea typeface="標楷體" panose="03000509000000000000" pitchFamily="65" charset="-120"/>
              </a:rPr>
              <a:t>據</a:t>
            </a:r>
            <a:r>
              <a:rPr lang="zh-TW" altLang="zh-TW" sz="3600" dirty="0">
                <a:latin typeface="標楷體" panose="03000509000000000000" pitchFamily="65" charset="-120"/>
                <a:ea typeface="標楷體" panose="03000509000000000000" pitchFamily="65" charset="-120"/>
              </a:rPr>
              <a:t>雞蛋上的編號可以查詢雞蛋的詳細來源：原產國、養雞場、雞蛋種類等等。</a:t>
            </a:r>
            <a:br>
              <a:rPr lang="zh-TW" altLang="zh-TW" sz="3600" dirty="0">
                <a:latin typeface="標楷體" panose="03000509000000000000" pitchFamily="65" charset="-120"/>
                <a:ea typeface="標楷體" panose="03000509000000000000" pitchFamily="65" charset="-120"/>
              </a:rPr>
            </a:br>
            <a:endParaRPr lang="zh-TW" altLang="en-US" sz="3600" dirty="0">
              <a:latin typeface="標楷體" panose="03000509000000000000" pitchFamily="65" charset="-120"/>
              <a:ea typeface="標楷體" panose="03000509000000000000" pitchFamily="65" charset="-120"/>
            </a:endParaRPr>
          </a:p>
        </p:txBody>
      </p:sp>
      <p:sp>
        <p:nvSpPr>
          <p:cNvPr id="3" name="副標題 2"/>
          <p:cNvSpPr>
            <a:spLocks noGrp="1"/>
          </p:cNvSpPr>
          <p:nvPr>
            <p:ph type="subTitle" idx="1"/>
          </p:nvPr>
        </p:nvSpPr>
        <p:spPr>
          <a:xfrm>
            <a:off x="323528" y="1484784"/>
            <a:ext cx="8568952" cy="5040560"/>
          </a:xfrm>
        </p:spPr>
        <p:txBody>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zh-TW"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1556792"/>
            <a:ext cx="8496944" cy="5301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2214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07504" y="116633"/>
            <a:ext cx="8856984" cy="3024335"/>
          </a:xfrm>
        </p:spPr>
        <p:txBody>
          <a:bodyPr>
            <a:normAutofit/>
          </a:bodyPr>
          <a:lstStyle/>
          <a:p>
            <a:r>
              <a:rPr lang="zh-TW" altLang="zh-TW" sz="2400" b="1" dirty="0" smtClean="0">
                <a:latin typeface="標楷體" panose="03000509000000000000" pitchFamily="65" charset="-120"/>
                <a:ea typeface="標楷體" panose="03000509000000000000" pitchFamily="65" charset="-120"/>
              </a:rPr>
              <a:t>國內</a:t>
            </a:r>
            <a:r>
              <a:rPr lang="zh-TW" altLang="zh-TW" sz="2400" b="1" dirty="0">
                <a:latin typeface="標楷體" panose="03000509000000000000" pitchFamily="65" charset="-120"/>
                <a:ea typeface="標楷體" panose="03000509000000000000" pitchFamily="65" charset="-120"/>
              </a:rPr>
              <a:t>的問題</a:t>
            </a:r>
            <a:r>
              <a:rPr lang="en-US" altLang="zh-TW" sz="2400" b="1" dirty="0" err="1">
                <a:latin typeface="標楷體" panose="03000509000000000000" pitchFamily="65" charset="-120"/>
                <a:ea typeface="標楷體" panose="03000509000000000000" pitchFamily="65" charset="-120"/>
                <a:hlinkClick r:id="rId2"/>
              </a:rPr>
              <a:t>食品</a:t>
            </a:r>
            <a:r>
              <a:rPr lang="zh-TW" altLang="zh-TW" sz="2400" b="1" dirty="0">
                <a:latin typeface="標楷體" panose="03000509000000000000" pitchFamily="65" charset="-120"/>
                <a:ea typeface="標楷體" panose="03000509000000000000" pitchFamily="65" charset="-120"/>
              </a:rPr>
              <a:t>，問題藥品……各種假冒偽劣以次充好的問題層出不窮。人們也都在質問，我們的企業的商業道德到哪裡去了？有人說日本在這方面做得就很好，但是，今天一定要告訴</a:t>
            </a:r>
            <a:r>
              <a:rPr lang="zh-TW" altLang="zh-TW" sz="2400" b="1" dirty="0" smtClean="0">
                <a:latin typeface="標楷體" panose="03000509000000000000" pitchFamily="65" charset="-120"/>
                <a:ea typeface="標楷體" panose="03000509000000000000" pitchFamily="65" charset="-120"/>
              </a:rPr>
              <a:t>你：</a:t>
            </a:r>
            <a:r>
              <a:rPr lang="en-US" altLang="zh-TW" sz="2400" b="1" dirty="0" smtClean="0">
                <a:latin typeface="標楷體" panose="03000509000000000000" pitchFamily="65" charset="-120"/>
                <a:ea typeface="標楷體" panose="03000509000000000000" pitchFamily="65" charset="-120"/>
              </a:rPr>
              <a:t/>
            </a:r>
            <a:br>
              <a:rPr lang="en-US" altLang="zh-TW" sz="2400" b="1" dirty="0" smtClean="0">
                <a:latin typeface="標楷體" panose="03000509000000000000" pitchFamily="65" charset="-120"/>
                <a:ea typeface="標楷體" panose="03000509000000000000" pitchFamily="65" charset="-120"/>
              </a:rPr>
            </a:br>
            <a:r>
              <a:rPr lang="en-US" altLang="zh-TW" sz="2400" b="1" dirty="0" err="1" smtClean="0">
                <a:solidFill>
                  <a:srgbClr val="FF0000"/>
                </a:solidFill>
                <a:latin typeface="標楷體" panose="03000509000000000000" pitchFamily="65" charset="-120"/>
                <a:ea typeface="標楷體" panose="03000509000000000000" pitchFamily="65" charset="-120"/>
                <a:hlinkClick r:id="rId3"/>
              </a:rPr>
              <a:t>德國</a:t>
            </a:r>
            <a:r>
              <a:rPr lang="zh-TW" altLang="zh-TW" sz="2400" b="1" dirty="0">
                <a:solidFill>
                  <a:srgbClr val="FF0000"/>
                </a:solidFill>
                <a:latin typeface="標楷體" panose="03000509000000000000" pitchFamily="65" charset="-120"/>
                <a:ea typeface="標楷體" panose="03000509000000000000" pitchFamily="65" charset="-120"/>
              </a:rPr>
              <a:t>製造更“可怕”</a:t>
            </a:r>
            <a:r>
              <a:rPr lang="zh-TW" altLang="zh-TW" sz="2400" b="1" dirty="0">
                <a:latin typeface="標楷體" panose="03000509000000000000" pitchFamily="65" charset="-120"/>
                <a:ea typeface="標楷體" panose="03000509000000000000" pitchFamily="65" charset="-120"/>
              </a:rPr>
              <a:t>！</a:t>
            </a:r>
            <a:br>
              <a:rPr lang="zh-TW" altLang="zh-TW" sz="2400" b="1" dirty="0">
                <a:latin typeface="標楷體" panose="03000509000000000000" pitchFamily="65" charset="-120"/>
                <a:ea typeface="標楷體" panose="03000509000000000000" pitchFamily="65" charset="-120"/>
              </a:rPr>
            </a:br>
            <a:r>
              <a:rPr lang="zh-TW" altLang="zh-TW" sz="2400" b="1" dirty="0">
                <a:latin typeface="標楷體" panose="03000509000000000000" pitchFamily="65" charset="-120"/>
                <a:ea typeface="標楷體" panose="03000509000000000000" pitchFamily="65" charset="-120"/>
              </a:rPr>
              <a:t>為什說世界聞名的“德國製造”是</a:t>
            </a:r>
            <a:r>
              <a:rPr lang="en-US" altLang="zh-TW" sz="2400" b="1" dirty="0" err="1">
                <a:latin typeface="標楷體" panose="03000509000000000000" pitchFamily="65" charset="-120"/>
                <a:ea typeface="標楷體" panose="03000509000000000000" pitchFamily="65" charset="-120"/>
                <a:hlinkClick r:id="rId4"/>
              </a:rPr>
              <a:t>名不虛傳</a:t>
            </a:r>
            <a:r>
              <a:rPr lang="en-US" altLang="zh-TW" sz="2400" b="1" dirty="0">
                <a:latin typeface="標楷體" panose="03000509000000000000" pitchFamily="65" charset="-120"/>
                <a:ea typeface="標楷體" panose="03000509000000000000" pitchFamily="65" charset="-120"/>
              </a:rPr>
              <a:t>?</a:t>
            </a:r>
            <a:r>
              <a:rPr lang="zh-TW" altLang="zh-TW" sz="2400" b="1" dirty="0">
                <a:latin typeface="標楷體" panose="03000509000000000000" pitchFamily="65" charset="-120"/>
                <a:ea typeface="標楷體" panose="03000509000000000000" pitchFamily="65" charset="-120"/>
              </a:rPr>
              <a:t/>
            </a:r>
            <a:br>
              <a:rPr lang="zh-TW" altLang="zh-TW" sz="2400" b="1" dirty="0">
                <a:latin typeface="標楷體" panose="03000509000000000000" pitchFamily="65" charset="-120"/>
                <a:ea typeface="標楷體" panose="03000509000000000000" pitchFamily="65" charset="-120"/>
              </a:rPr>
            </a:br>
            <a:r>
              <a:rPr lang="zh-TW" altLang="zh-TW" sz="2400" b="1" dirty="0">
                <a:latin typeface="標楷體" panose="03000509000000000000" pitchFamily="65" charset="-120"/>
                <a:ea typeface="標楷體" panose="03000509000000000000" pitchFamily="65" charset="-120"/>
              </a:rPr>
              <a:t>德語“職業”一詞，就有“天職”的意思，這也意味著人們把對上帝的忠誠移植到了對職業和工作的盡心盡力中。</a:t>
            </a:r>
            <a:br>
              <a:rPr lang="zh-TW" altLang="zh-TW" sz="2400" b="1" dirty="0">
                <a:latin typeface="標楷體" panose="03000509000000000000" pitchFamily="65" charset="-120"/>
                <a:ea typeface="標楷體" panose="03000509000000000000" pitchFamily="65" charset="-120"/>
              </a:rPr>
            </a:br>
            <a:endParaRPr lang="zh-TW" altLang="en-US" sz="2400" b="1" dirty="0">
              <a:latin typeface="標楷體" panose="03000509000000000000" pitchFamily="65" charset="-120"/>
              <a:ea typeface="標楷體" panose="03000509000000000000" pitchFamily="65" charset="-120"/>
            </a:endParaRPr>
          </a:p>
        </p:txBody>
      </p:sp>
      <p:sp>
        <p:nvSpPr>
          <p:cNvPr id="3" name="副標題 2"/>
          <p:cNvSpPr>
            <a:spLocks noGrp="1"/>
          </p:cNvSpPr>
          <p:nvPr>
            <p:ph type="subTitle" idx="1"/>
          </p:nvPr>
        </p:nvSpPr>
        <p:spPr>
          <a:xfrm>
            <a:off x="323528" y="3068960"/>
            <a:ext cx="8496944" cy="3456384"/>
          </a:xfrm>
        </p:spPr>
        <p:txBody>
          <a:bodyPr>
            <a:normAutofit/>
          </a:bodyPr>
          <a:lstStyle/>
          <a:p>
            <a:r>
              <a:rPr lang="en-US" altLang="zh-TW" sz="2800" b="1" dirty="0">
                <a:solidFill>
                  <a:schemeClr val="tx1"/>
                </a:solidFill>
                <a:latin typeface="標楷體" panose="03000509000000000000" pitchFamily="65" charset="-120"/>
                <a:ea typeface="標楷體" panose="03000509000000000000" pitchFamily="65" charset="-120"/>
              </a:rPr>
              <a:t>1</a:t>
            </a:r>
            <a:r>
              <a:rPr lang="zh-TW" altLang="zh-TW" sz="2800" b="1" dirty="0">
                <a:solidFill>
                  <a:schemeClr val="tx1"/>
                </a:solidFill>
                <a:latin typeface="標楷體" panose="03000509000000000000" pitchFamily="65" charset="-120"/>
                <a:ea typeface="標楷體" panose="03000509000000000000" pitchFamily="65" charset="-120"/>
              </a:rPr>
              <a:t>、德國的</a:t>
            </a:r>
            <a:r>
              <a:rPr lang="en-US" altLang="zh-TW" sz="2800" b="1" u="sng" dirty="0" err="1">
                <a:solidFill>
                  <a:schemeClr val="tx1"/>
                </a:solidFill>
                <a:latin typeface="標楷體" panose="03000509000000000000" pitchFamily="65" charset="-120"/>
                <a:ea typeface="標楷體" panose="03000509000000000000" pitchFamily="65" charset="-120"/>
                <a:hlinkClick r:id="rId5"/>
              </a:rPr>
              <a:t>雞蛋</a:t>
            </a:r>
            <a:r>
              <a:rPr lang="zh-TW" altLang="zh-TW" sz="2800" b="1" dirty="0">
                <a:solidFill>
                  <a:schemeClr val="tx1"/>
                </a:solidFill>
                <a:latin typeface="標楷體" panose="03000509000000000000" pitchFamily="65" charset="-120"/>
                <a:ea typeface="標楷體" panose="03000509000000000000" pitchFamily="65" charset="-120"/>
              </a:rPr>
              <a:t>是有“身份證”的雞蛋</a:t>
            </a:r>
            <a:r>
              <a:rPr lang="zh-TW" altLang="zh-TW" sz="2800" b="1" dirty="0" smtClean="0">
                <a:solidFill>
                  <a:schemeClr val="tx1"/>
                </a:solidFill>
                <a:latin typeface="標楷體" panose="03000509000000000000" pitchFamily="65" charset="-120"/>
                <a:ea typeface="標楷體" panose="03000509000000000000" pitchFamily="65" charset="-120"/>
              </a:rPr>
              <a:t>！</a:t>
            </a:r>
            <a:endParaRPr lang="en-US" altLang="zh-TW" sz="2800" b="1" dirty="0" smtClean="0">
              <a:solidFill>
                <a:schemeClr val="tx1"/>
              </a:solidFill>
              <a:latin typeface="標楷體" panose="03000509000000000000" pitchFamily="65" charset="-120"/>
              <a:ea typeface="標楷體" panose="03000509000000000000" pitchFamily="65" charset="-120"/>
            </a:endParaRPr>
          </a:p>
          <a:p>
            <a:endParaRPr lang="en-US" altLang="zh-TW" sz="2800" b="1" dirty="0" smtClean="0">
              <a:solidFill>
                <a:schemeClr val="tx1"/>
              </a:solidFill>
              <a:latin typeface="標楷體" panose="03000509000000000000" pitchFamily="65" charset="-120"/>
              <a:ea typeface="標楷體" panose="03000509000000000000" pitchFamily="65" charset="-12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411760" y="3789040"/>
            <a:ext cx="3829050" cy="2571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5100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827584" y="188640"/>
            <a:ext cx="7772400" cy="1470025"/>
          </a:xfrm>
        </p:spPr>
        <p:txBody>
          <a:bodyPr>
            <a:noAutofit/>
          </a:bodyPr>
          <a:lstStyle/>
          <a:p>
            <a:r>
              <a:rPr lang="en-US" altLang="zh-TW" sz="3600" dirty="0" smtClean="0">
                <a:latin typeface="標楷體" panose="03000509000000000000" pitchFamily="65" charset="-120"/>
                <a:ea typeface="標楷體" panose="03000509000000000000" pitchFamily="65" charset="-120"/>
              </a:rPr>
              <a:t>2</a:t>
            </a:r>
            <a:r>
              <a:rPr lang="zh-TW" altLang="zh-TW" sz="3600" dirty="0" smtClean="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若是雞蛋出問題，可以根據上面的編號追查到詳細養雞場資訊。</a:t>
            </a:r>
            <a:br>
              <a:rPr lang="zh-TW" altLang="zh-TW" sz="3600" dirty="0">
                <a:latin typeface="標楷體" panose="03000509000000000000" pitchFamily="65" charset="-120"/>
                <a:ea typeface="標楷體" panose="03000509000000000000" pitchFamily="65" charset="-120"/>
              </a:rPr>
            </a:br>
            <a:endParaRPr lang="zh-TW" altLang="en-US" sz="3600" dirty="0">
              <a:latin typeface="標楷體" panose="03000509000000000000" pitchFamily="65" charset="-120"/>
              <a:ea typeface="標楷體" panose="03000509000000000000" pitchFamily="65" charset="-120"/>
            </a:endParaRPr>
          </a:p>
        </p:txBody>
      </p:sp>
      <p:sp>
        <p:nvSpPr>
          <p:cNvPr id="3" name="副標題 2"/>
          <p:cNvSpPr>
            <a:spLocks noGrp="1"/>
          </p:cNvSpPr>
          <p:nvPr>
            <p:ph type="subTitle" idx="1"/>
          </p:nvPr>
        </p:nvSpPr>
        <p:spPr>
          <a:xfrm>
            <a:off x="467544" y="1772816"/>
            <a:ext cx="7304856" cy="3865984"/>
          </a:xfrm>
        </p:spPr>
        <p:txBody>
          <a:bodyPr/>
          <a:lstStyle/>
          <a:p>
            <a:endParaRPr lang="zh-TW"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1550016"/>
            <a:ext cx="8856984" cy="5078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8084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908720"/>
            <a:ext cx="8229600" cy="1143000"/>
          </a:xfrm>
        </p:spPr>
        <p:txBody>
          <a:bodyPr>
            <a:noAutofit/>
          </a:bodyPr>
          <a:lstStyle/>
          <a:p>
            <a:pPr algn="l"/>
            <a:r>
              <a:rPr lang="en-US" altLang="zh-TW" sz="3600" dirty="0" smtClean="0">
                <a:latin typeface="標楷體" panose="03000509000000000000" pitchFamily="65" charset="-120"/>
                <a:ea typeface="標楷體" panose="03000509000000000000" pitchFamily="65" charset="-120"/>
              </a:rPr>
              <a:t>3</a:t>
            </a:r>
            <a:r>
              <a:rPr lang="zh-TW" altLang="zh-TW" sz="3600" dirty="0" smtClean="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肉製品嚴控把關，宰殺動物前，需要官方資質的獸醫進行第一輪檢疫，合格後獲取宰殺許可證。屠宰後，還要</a:t>
            </a:r>
            <a:r>
              <a:rPr lang="zh-TW" altLang="zh-TW" sz="3600" dirty="0" smtClean="0">
                <a:latin typeface="標楷體" panose="03000509000000000000" pitchFamily="65" charset="-120"/>
                <a:ea typeface="標楷體" panose="03000509000000000000" pitchFamily="65" charset="-120"/>
              </a:rPr>
              <a:t>檢</a:t>
            </a:r>
            <a:r>
              <a:rPr lang="zh-TW" altLang="en-US" sz="3600" dirty="0" smtClean="0">
                <a:latin typeface="標楷體" panose="03000509000000000000" pitchFamily="65" charset="-120"/>
                <a:ea typeface="標楷體" panose="03000509000000000000" pitchFamily="65" charset="-120"/>
              </a:rPr>
              <a:t>查</a:t>
            </a:r>
            <a:r>
              <a:rPr lang="zh-TW" altLang="zh-TW" sz="3600" dirty="0" smtClean="0">
                <a:latin typeface="標楷體" panose="03000509000000000000" pitchFamily="65" charset="-120"/>
                <a:ea typeface="標楷體" panose="03000509000000000000" pitchFamily="65" charset="-120"/>
              </a:rPr>
              <a:t>肉</a:t>
            </a:r>
            <a:r>
              <a:rPr lang="zh-TW" altLang="zh-TW" sz="3600" dirty="0">
                <a:latin typeface="標楷體" panose="03000509000000000000" pitchFamily="65" charset="-120"/>
                <a:ea typeface="標楷體" panose="03000509000000000000" pitchFamily="65" charset="-120"/>
              </a:rPr>
              <a:t>中是否有寄生蟲或病毒。</a:t>
            </a:r>
            <a:br>
              <a:rPr lang="zh-TW" altLang="zh-TW" sz="3600" dirty="0">
                <a:latin typeface="標楷體" panose="03000509000000000000" pitchFamily="65" charset="-120"/>
                <a:ea typeface="標楷體" panose="03000509000000000000" pitchFamily="65" charset="-120"/>
              </a:rPr>
            </a:br>
            <a:endParaRPr lang="zh-TW" altLang="en-US" sz="3600" dirty="0">
              <a:latin typeface="標楷體" panose="03000509000000000000" pitchFamily="65" charset="-120"/>
              <a:ea typeface="標楷體" panose="03000509000000000000" pitchFamily="65" charset="-120"/>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539552" y="2611644"/>
            <a:ext cx="8280920" cy="40614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2794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475656" y="0"/>
            <a:ext cx="5904656" cy="5904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文字方塊 3"/>
          <p:cNvSpPr txBox="1"/>
          <p:nvPr/>
        </p:nvSpPr>
        <p:spPr>
          <a:xfrm>
            <a:off x="2915816" y="6147131"/>
            <a:ext cx="3096344" cy="523220"/>
          </a:xfrm>
          <a:prstGeom prst="rect">
            <a:avLst/>
          </a:prstGeom>
          <a:noFill/>
        </p:spPr>
        <p:txBody>
          <a:bodyPr wrap="square" rtlCol="0">
            <a:spAutoFit/>
          </a:bodyPr>
          <a:lstStyle/>
          <a:p>
            <a:pPr algn="ctr"/>
            <a:r>
              <a:rPr lang="zh-TW" altLang="en-US" sz="2800" dirty="0" smtClean="0">
                <a:latin typeface="標楷體" panose="03000509000000000000" pitchFamily="65" charset="-120"/>
                <a:ea typeface="標楷體" panose="03000509000000000000" pitchFamily="65" charset="-120"/>
              </a:rPr>
              <a:t>紅色的部分是德國</a:t>
            </a:r>
            <a:endParaRPr lang="zh-TW"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40528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332656"/>
            <a:ext cx="8229600" cy="1143000"/>
          </a:xfrm>
        </p:spPr>
        <p:txBody>
          <a:bodyPr>
            <a:noAutofit/>
          </a:bodyPr>
          <a:lstStyle/>
          <a:p>
            <a:r>
              <a:rPr lang="en-US" altLang="zh-TW" sz="3600" b="1" dirty="0" smtClean="0">
                <a:latin typeface="標楷體" panose="03000509000000000000" pitchFamily="65" charset="-120"/>
                <a:ea typeface="標楷體" panose="03000509000000000000" pitchFamily="65" charset="-120"/>
              </a:rPr>
              <a:t>4</a:t>
            </a:r>
            <a:r>
              <a:rPr lang="zh-TW" altLang="zh-TW" sz="3600" b="1" dirty="0" smtClean="0">
                <a:latin typeface="標楷體" panose="03000509000000000000" pitchFamily="65" charset="-120"/>
                <a:ea typeface="標楷體" panose="03000509000000000000" pitchFamily="65" charset="-120"/>
              </a:rPr>
              <a:t>、</a:t>
            </a:r>
            <a:r>
              <a:rPr lang="zh-TW" altLang="zh-TW" sz="3600" b="1" dirty="0">
                <a:latin typeface="標楷體" panose="03000509000000000000" pitchFamily="65" charset="-120"/>
                <a:ea typeface="標楷體" panose="03000509000000000000" pitchFamily="65" charset="-120"/>
              </a:rPr>
              <a:t>進入生產車間後，肉的肥瘦和添加劑都要嚴控把關。</a:t>
            </a:r>
            <a:br>
              <a:rPr lang="zh-TW" altLang="zh-TW" sz="3600" b="1" dirty="0">
                <a:latin typeface="標楷體" panose="03000509000000000000" pitchFamily="65" charset="-120"/>
                <a:ea typeface="標楷體" panose="03000509000000000000" pitchFamily="65" charset="-120"/>
              </a:rPr>
            </a:br>
            <a:endParaRPr lang="zh-TW" altLang="en-US" sz="3600" b="1" dirty="0">
              <a:latin typeface="標楷體" panose="03000509000000000000" pitchFamily="65" charset="-120"/>
              <a:ea typeface="標楷體" panose="03000509000000000000" pitchFamily="65" charset="-120"/>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23528" y="1291482"/>
            <a:ext cx="8568952" cy="5017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0621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404664"/>
            <a:ext cx="8229600" cy="1143000"/>
          </a:xfrm>
        </p:spPr>
        <p:txBody>
          <a:bodyPr>
            <a:noAutofit/>
          </a:bodyPr>
          <a:lstStyle/>
          <a:p>
            <a:r>
              <a:rPr lang="en-US" altLang="zh-TW" sz="3600" b="1" dirty="0" smtClean="0">
                <a:latin typeface="標楷體" panose="03000509000000000000" pitchFamily="65" charset="-120"/>
                <a:ea typeface="標楷體" panose="03000509000000000000" pitchFamily="65" charset="-120"/>
              </a:rPr>
              <a:t>5</a:t>
            </a:r>
            <a:r>
              <a:rPr lang="zh-TW" altLang="zh-TW" sz="3600" b="1" dirty="0" smtClean="0">
                <a:latin typeface="標楷體" panose="03000509000000000000" pitchFamily="65" charset="-120"/>
                <a:ea typeface="標楷體" panose="03000509000000000000" pitchFamily="65" charset="-120"/>
              </a:rPr>
              <a:t>、</a:t>
            </a:r>
            <a:r>
              <a:rPr lang="zh-TW" altLang="zh-TW" sz="3600" b="1" dirty="0">
                <a:latin typeface="標楷體" panose="03000509000000000000" pitchFamily="65" charset="-120"/>
                <a:ea typeface="標楷體" panose="03000509000000000000" pitchFamily="65" charset="-120"/>
              </a:rPr>
              <a:t>不新鮮的肉是不能出售的！因此食品必須保持冷凍狀態。</a:t>
            </a:r>
            <a:br>
              <a:rPr lang="zh-TW" altLang="zh-TW" sz="3600" b="1" dirty="0">
                <a:latin typeface="標楷體" panose="03000509000000000000" pitchFamily="65" charset="-120"/>
                <a:ea typeface="標楷體" panose="03000509000000000000" pitchFamily="65" charset="-120"/>
              </a:rPr>
            </a:br>
            <a:endParaRPr lang="zh-TW" altLang="en-US" sz="3600" b="1" dirty="0">
              <a:latin typeface="標楷體" panose="03000509000000000000" pitchFamily="65" charset="-120"/>
              <a:ea typeface="標楷體" panose="03000509000000000000" pitchFamily="65" charset="-120"/>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1445477"/>
            <a:ext cx="7920879" cy="53424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4069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764704"/>
            <a:ext cx="8229600" cy="1143000"/>
          </a:xfrm>
        </p:spPr>
        <p:txBody>
          <a:bodyPr>
            <a:noAutofit/>
          </a:bodyPr>
          <a:lstStyle/>
          <a:p>
            <a:pPr algn="l"/>
            <a:r>
              <a:rPr lang="en-US" altLang="zh-TW" sz="3200" b="1" dirty="0" smtClean="0">
                <a:latin typeface="標楷體" panose="03000509000000000000" pitchFamily="65" charset="-120"/>
                <a:ea typeface="標楷體" panose="03000509000000000000" pitchFamily="65" charset="-120"/>
              </a:rPr>
              <a:t>6</a:t>
            </a:r>
            <a:r>
              <a:rPr lang="zh-TW" altLang="zh-TW" sz="3200" b="1" dirty="0" smtClean="0">
                <a:latin typeface="標楷體" panose="03000509000000000000" pitchFamily="65" charset="-120"/>
                <a:ea typeface="標楷體" panose="03000509000000000000" pitchFamily="65" charset="-120"/>
              </a:rPr>
              <a:t>、</a:t>
            </a:r>
            <a:r>
              <a:rPr lang="zh-TW" altLang="zh-TW" sz="3200" b="1" dirty="0">
                <a:latin typeface="標楷體" panose="03000509000000000000" pitchFamily="65" charset="-120"/>
                <a:ea typeface="標楷體" panose="03000509000000000000" pitchFamily="65" charset="-120"/>
              </a:rPr>
              <a:t>穀物類食物更要嚴查生產過程中有無農藥和化肥、入庫前是否去除了沙粒和糧倉的溫濕度這些問題。進加工廠前還要嚴控穀類品質、檢查加工過程的標準。</a:t>
            </a:r>
            <a:br>
              <a:rPr lang="zh-TW" altLang="zh-TW" sz="3200" b="1" dirty="0">
                <a:latin typeface="標楷體" panose="03000509000000000000" pitchFamily="65" charset="-120"/>
                <a:ea typeface="標楷體" panose="03000509000000000000" pitchFamily="65" charset="-120"/>
              </a:rPr>
            </a:br>
            <a:endParaRPr lang="zh-TW" altLang="en-US" sz="3200" b="1" dirty="0">
              <a:latin typeface="標楷體" panose="03000509000000000000" pitchFamily="65" charset="-120"/>
              <a:ea typeface="標楷體" panose="03000509000000000000" pitchFamily="65" charset="-120"/>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51520" y="2132856"/>
            <a:ext cx="8640960" cy="4649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869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200" b="1" dirty="0" smtClean="0">
                <a:latin typeface="標楷體" panose="03000509000000000000" pitchFamily="65" charset="-120"/>
                <a:ea typeface="標楷體" panose="03000509000000000000" pitchFamily="65" charset="-120"/>
              </a:rPr>
              <a:t>7</a:t>
            </a:r>
            <a:r>
              <a:rPr lang="zh-TW" altLang="zh-TW" sz="3200" b="1" dirty="0" smtClean="0">
                <a:latin typeface="標楷體" panose="03000509000000000000" pitchFamily="65" charset="-120"/>
                <a:ea typeface="標楷體" panose="03000509000000000000" pitchFamily="65" charset="-120"/>
              </a:rPr>
              <a:t>、</a:t>
            </a:r>
            <a:r>
              <a:rPr lang="zh-TW" altLang="zh-TW" sz="3200" b="1" dirty="0">
                <a:latin typeface="標楷體" panose="03000509000000000000" pitchFamily="65" charset="-120"/>
                <a:ea typeface="標楷體" panose="03000509000000000000" pitchFamily="65" charset="-120"/>
              </a:rPr>
              <a:t>若發生食品事故，可以隨時撥打德國聯邦</a:t>
            </a:r>
            <a:r>
              <a:rPr lang="en-US" altLang="zh-TW" sz="3200" b="1" u="sng" dirty="0" err="1">
                <a:latin typeface="標楷體" panose="03000509000000000000" pitchFamily="65" charset="-120"/>
                <a:ea typeface="標楷體" panose="03000509000000000000" pitchFamily="65" charset="-120"/>
                <a:hlinkClick r:id="rId2"/>
              </a:rPr>
              <a:t>消費者保護</a:t>
            </a:r>
            <a:r>
              <a:rPr lang="zh-TW" altLang="zh-TW" sz="3200" b="1" dirty="0">
                <a:latin typeface="標楷體" panose="03000509000000000000" pitchFamily="65" charset="-120"/>
                <a:ea typeface="標楷體" panose="03000509000000000000" pitchFamily="65" charset="-120"/>
              </a:rPr>
              <a:t>、食品與農業部設立的</a:t>
            </a:r>
            <a:r>
              <a:rPr lang="en-US" altLang="zh-TW" sz="3200" b="1" dirty="0">
                <a:latin typeface="標楷體" panose="03000509000000000000" pitchFamily="65" charset="-120"/>
                <a:ea typeface="標楷體" panose="03000509000000000000" pitchFamily="65" charset="-120"/>
              </a:rPr>
              <a:t>24</a:t>
            </a:r>
            <a:r>
              <a:rPr lang="zh-TW" altLang="zh-TW" sz="3200" b="1" dirty="0">
                <a:latin typeface="標楷體" panose="03000509000000000000" pitchFamily="65" charset="-120"/>
                <a:ea typeface="標楷體" panose="03000509000000000000" pitchFamily="65" charset="-120"/>
              </a:rPr>
              <a:t>小時免費投訴電話。“食品員警”會及時趕來處理。</a:t>
            </a:r>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323528" y="1772815"/>
            <a:ext cx="8496944" cy="49820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8294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426170"/>
          </a:xfrm>
        </p:spPr>
        <p:txBody>
          <a:bodyPr>
            <a:noAutofit/>
          </a:bodyPr>
          <a:lstStyle/>
          <a:p>
            <a:pPr algn="l"/>
            <a:r>
              <a:rPr lang="en-US" altLang="zh-TW" sz="3200" b="1" dirty="0" smtClean="0">
                <a:latin typeface="標楷體" panose="03000509000000000000" pitchFamily="65" charset="-120"/>
                <a:ea typeface="標楷體" panose="03000509000000000000" pitchFamily="65" charset="-120"/>
              </a:rPr>
              <a:t>8</a:t>
            </a:r>
            <a:r>
              <a:rPr lang="zh-TW" altLang="zh-TW" sz="3200" b="1" dirty="0" smtClean="0">
                <a:latin typeface="標楷體" panose="03000509000000000000" pitchFamily="65" charset="-120"/>
                <a:ea typeface="標楷體" panose="03000509000000000000" pitchFamily="65" charset="-120"/>
              </a:rPr>
              <a:t>、</a:t>
            </a:r>
            <a:r>
              <a:rPr lang="zh-TW" altLang="zh-TW" sz="3200" b="1" dirty="0">
                <a:latin typeface="標楷體" panose="03000509000000000000" pitchFamily="65" charset="-120"/>
                <a:ea typeface="標楷體" panose="03000509000000000000" pitchFamily="65" charset="-120"/>
              </a:rPr>
              <a:t>若食品問題嚴重，相關部門會通知媒體，此舉使資訊更加透明化。也能對政府起到監督和促進的作用。</a:t>
            </a:r>
            <a:br>
              <a:rPr lang="zh-TW" altLang="zh-TW" sz="3200" b="1" dirty="0">
                <a:latin typeface="標楷體" panose="03000509000000000000" pitchFamily="65" charset="-120"/>
                <a:ea typeface="標楷體" panose="03000509000000000000" pitchFamily="65" charset="-120"/>
              </a:rPr>
            </a:br>
            <a:endParaRPr lang="zh-TW" altLang="en-US" sz="3200" b="1" dirty="0">
              <a:latin typeface="標楷體" panose="03000509000000000000" pitchFamily="65" charset="-120"/>
              <a:ea typeface="標楷體" panose="03000509000000000000" pitchFamily="65" charset="-120"/>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611560" y="1724425"/>
            <a:ext cx="8296226" cy="5133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1398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628800"/>
            <a:ext cx="8229600" cy="1143000"/>
          </a:xfrm>
        </p:spPr>
        <p:txBody>
          <a:bodyPr>
            <a:normAutofit/>
          </a:bodyPr>
          <a:lstStyle/>
          <a:p>
            <a:r>
              <a:rPr lang="zh-TW" altLang="en-US" sz="4800" dirty="0" smtClean="0">
                <a:latin typeface="標楷體" panose="03000509000000000000" pitchFamily="65" charset="-120"/>
                <a:ea typeface="標楷體" panose="03000509000000000000" pitchFamily="65" charset="-120"/>
              </a:rPr>
              <a:t>請看一部短片</a:t>
            </a:r>
            <a:endParaRPr lang="zh-TW" altLang="en-US" sz="4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0418132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6000" dirty="0">
                <a:latin typeface="標楷體" panose="03000509000000000000" pitchFamily="65" charset="-120"/>
                <a:ea typeface="標楷體" panose="03000509000000000000" pitchFamily="65" charset="-120"/>
              </a:rPr>
              <a:t>三</a:t>
            </a:r>
            <a:r>
              <a:rPr lang="en-US" altLang="zh-TW" sz="6000" dirty="0">
                <a:latin typeface="標楷體" panose="03000509000000000000" pitchFamily="65" charset="-120"/>
                <a:ea typeface="標楷體" panose="03000509000000000000" pitchFamily="65" charset="-120"/>
              </a:rPr>
              <a:t>.</a:t>
            </a:r>
            <a:r>
              <a:rPr lang="zh-TW" altLang="en-US" sz="6000" dirty="0">
                <a:latin typeface="標楷體" panose="03000509000000000000" pitchFamily="65" charset="-120"/>
                <a:ea typeface="標楷體" panose="03000509000000000000" pitchFamily="65" charset="-120"/>
              </a:rPr>
              <a:t>德國人的食</a:t>
            </a:r>
            <a:endParaRPr lang="zh-TW" altLang="en-US" sz="6000" dirty="0"/>
          </a:p>
        </p:txBody>
      </p:sp>
      <p:sp>
        <p:nvSpPr>
          <p:cNvPr id="3" name="內容版面配置區 2"/>
          <p:cNvSpPr>
            <a:spLocks noGrp="1"/>
          </p:cNvSpPr>
          <p:nvPr>
            <p:ph idx="1"/>
          </p:nvPr>
        </p:nvSpPr>
        <p:spPr/>
        <p:txBody>
          <a:bodyPr>
            <a:normAutofit/>
          </a:bodyPr>
          <a:lstStyle/>
          <a:p>
            <a:r>
              <a:rPr lang="zh-TW" altLang="en-US" sz="4000" dirty="0" smtClean="0">
                <a:latin typeface="標楷體" panose="03000509000000000000" pitchFamily="65" charset="-120"/>
                <a:ea typeface="標楷體" panose="03000509000000000000" pitchFamily="65" charset="-120"/>
              </a:rPr>
              <a:t>菇類蕈類植物在德國的森林裡非常的多。</a:t>
            </a:r>
            <a:r>
              <a:rPr lang="en-US" altLang="zh-TW" sz="4000" dirty="0" smtClean="0">
                <a:latin typeface="標楷體" panose="03000509000000000000" pitchFamily="65" charset="-120"/>
                <a:ea typeface="標楷體" panose="03000509000000000000" pitchFamily="65" charset="-120"/>
              </a:rPr>
              <a:t>8</a:t>
            </a:r>
            <a:r>
              <a:rPr lang="zh-TW" altLang="en-US" sz="4000" dirty="0" smtClean="0">
                <a:latin typeface="標楷體" panose="03000509000000000000" pitchFamily="65" charset="-120"/>
                <a:ea typeface="標楷體" panose="03000509000000000000" pitchFamily="65" charset="-120"/>
              </a:rPr>
              <a:t>、</a:t>
            </a:r>
            <a:r>
              <a:rPr lang="en-US" altLang="zh-TW" sz="4000" dirty="0" smtClean="0">
                <a:latin typeface="標楷體" panose="03000509000000000000" pitchFamily="65" charset="-120"/>
                <a:ea typeface="標楷體" panose="03000509000000000000" pitchFamily="65" charset="-120"/>
              </a:rPr>
              <a:t>9</a:t>
            </a:r>
            <a:r>
              <a:rPr lang="zh-TW" altLang="en-US" sz="4000" dirty="0" smtClean="0">
                <a:latin typeface="標楷體" panose="03000509000000000000" pitchFamily="65" charset="-120"/>
                <a:ea typeface="標楷體" panose="03000509000000000000" pitchFamily="65" charset="-120"/>
              </a:rPr>
              <a:t>月，一場雨水之後，到森林裡到處都看得到菇類蕈類植物。但摘取蕈菇可要小心。一定要有行家陪伴才不會出錯。</a:t>
            </a:r>
            <a:endParaRPr lang="en-US" altLang="zh-TW" sz="4000" dirty="0" smtClean="0">
              <a:latin typeface="標楷體" panose="03000509000000000000" pitchFamily="65" charset="-120"/>
              <a:ea typeface="標楷體" panose="03000509000000000000" pitchFamily="65" charset="-120"/>
            </a:endParaRPr>
          </a:p>
          <a:p>
            <a:r>
              <a:rPr lang="zh-TW" altLang="en-US" sz="4000" dirty="0">
                <a:latin typeface="標楷體" panose="03000509000000000000" pitchFamily="65" charset="-120"/>
                <a:ea typeface="標楷體" panose="03000509000000000000" pitchFamily="65" charset="-120"/>
              </a:rPr>
              <a:t>下面請各位看幾張照片。</a:t>
            </a:r>
          </a:p>
        </p:txBody>
      </p:sp>
    </p:spTree>
    <p:extLst>
      <p:ext uri="{BB962C8B-B14F-4D97-AF65-F5344CB8AC3E}">
        <p14:creationId xmlns:p14="http://schemas.microsoft.com/office/powerpoint/2010/main" xmlns="" val="178394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490066"/>
          </a:xfrm>
        </p:spPr>
        <p:txBody>
          <a:bodyPr>
            <a:normAutofit fontScale="90000"/>
          </a:bodyPr>
          <a:lstStyle/>
          <a:p>
            <a:r>
              <a:rPr lang="en-US" altLang="zh-TW" dirty="0" err="1" smtClean="0"/>
              <a:t>Marone</a:t>
            </a:r>
            <a:endParaRPr lang="zh-TW" alt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9955" y="980728"/>
            <a:ext cx="3347504" cy="25031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flipH="1">
            <a:off x="4844983" y="908720"/>
            <a:ext cx="3360373" cy="25202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33084" y="3933056"/>
            <a:ext cx="3384375" cy="2538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文字方塊 4"/>
          <p:cNvSpPr txBox="1"/>
          <p:nvPr/>
        </p:nvSpPr>
        <p:spPr>
          <a:xfrm>
            <a:off x="3851920" y="4895584"/>
            <a:ext cx="3960440" cy="954107"/>
          </a:xfrm>
          <a:prstGeom prst="rect">
            <a:avLst/>
          </a:prstGeom>
          <a:noFill/>
        </p:spPr>
        <p:txBody>
          <a:bodyPr wrap="square" rtlCol="0">
            <a:spAutoFit/>
          </a:bodyPr>
          <a:lstStyle/>
          <a:p>
            <a:r>
              <a:rPr lang="en-US" altLang="zh-TW" sz="2800" b="1" dirty="0" err="1"/>
              <a:t>Satansröhrling</a:t>
            </a:r>
            <a:r>
              <a:rPr lang="en-US" altLang="zh-TW" sz="2800" b="1" dirty="0"/>
              <a:t> </a:t>
            </a:r>
            <a:r>
              <a:rPr lang="en-US" altLang="zh-TW" sz="2800" dirty="0"/>
              <a:t>(</a:t>
            </a:r>
            <a:r>
              <a:rPr lang="en-US" altLang="zh-TW" sz="2800" i="1" dirty="0"/>
              <a:t>Boletus </a:t>
            </a:r>
            <a:r>
              <a:rPr lang="en-US" altLang="zh-TW" sz="2800" i="1" dirty="0" err="1"/>
              <a:t>satanas</a:t>
            </a:r>
            <a:r>
              <a:rPr lang="en-US" altLang="zh-TW" sz="2800" dirty="0"/>
              <a:t>)</a:t>
            </a:r>
            <a:endParaRPr lang="en-US" altLang="zh-TW" sz="2800" b="1" dirty="0"/>
          </a:p>
        </p:txBody>
      </p:sp>
    </p:spTree>
    <p:extLst>
      <p:ext uri="{BB962C8B-B14F-4D97-AF65-F5344CB8AC3E}">
        <p14:creationId xmlns:p14="http://schemas.microsoft.com/office/powerpoint/2010/main" xmlns="" val="1258646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3"/>
          <p:cNvSpPr>
            <a:spLocks noGrp="1"/>
          </p:cNvSpPr>
          <p:nvPr>
            <p:ph type="sldNum" sz="quarter" idx="12"/>
          </p:nvPr>
        </p:nvSpPr>
        <p:spPr/>
        <p:txBody>
          <a:bodyPr/>
          <a:lstStyle/>
          <a:p>
            <a:pPr>
              <a:defRPr/>
            </a:pPr>
            <a:fld id="{D1F3604A-C81F-4F99-B603-EAAB70656E66}" type="slidenum">
              <a:rPr lang="en-US" altLang="zh-CN"/>
              <a:pPr>
                <a:defRPr/>
              </a:pPr>
              <a:t>28</a:t>
            </a:fld>
            <a:r>
              <a:rPr lang="en-US" altLang="zh-CN" dirty="0"/>
              <a:t>/72</a:t>
            </a:r>
          </a:p>
        </p:txBody>
      </p:sp>
      <p:pic>
        <p:nvPicPr>
          <p:cNvPr id="113673" name="Picture 9" descr="get?name=T1MqE2BKLe1RCvBVdK"/>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1450" y="3346450"/>
            <a:ext cx="5322888" cy="351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7" descr="get?name=T1ZVxBB7EC1RCvBVdK"/>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1450" y="328613"/>
            <a:ext cx="4260850"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5" descr="01300000174719121678106472741_14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15013" y="3048000"/>
            <a:ext cx="3232150"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 descr="128835429"/>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452458" y="455612"/>
            <a:ext cx="3071813"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000" name="Rectangle 3"/>
          <p:cNvSpPr>
            <a:spLocks noChangeArrowheads="1"/>
          </p:cNvSpPr>
          <p:nvPr/>
        </p:nvSpPr>
        <p:spPr bwMode="auto">
          <a:xfrm>
            <a:off x="4251325" y="32464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endParaRPr lang="zh-CN" altLang="zh-CN"/>
          </a:p>
        </p:txBody>
      </p:sp>
    </p:spTree>
    <p:extLst>
      <p:ext uri="{BB962C8B-B14F-4D97-AF65-F5344CB8AC3E}">
        <p14:creationId xmlns:p14="http://schemas.microsoft.com/office/powerpoint/2010/main" xmlns="" val="4145799571"/>
      </p:ext>
    </p:extLst>
  </p:cSld>
  <p:clrMapOvr>
    <a:masterClrMapping/>
  </p:clrMapOvr>
  <p:transition spd="slow" advTm="12000">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nodeType="afterGroup">
                            <p:stCondLst>
                              <p:cond delay="2000"/>
                            </p:stCondLst>
                            <p:childTnLst>
                              <p:par>
                                <p:cTn id="22" presetID="6" presetClass="entr" presetSubtype="16" fill="hold" nodeType="afterEffect">
                                  <p:stCondLst>
                                    <p:cond delay="0"/>
                                  </p:stCondLst>
                                  <p:childTnLst>
                                    <p:set>
                                      <p:cBhvr>
                                        <p:cTn id="23" dur="1" fill="hold">
                                          <p:stCondLst>
                                            <p:cond delay="0"/>
                                          </p:stCondLst>
                                        </p:cTn>
                                        <p:tgtEl>
                                          <p:spTgt spid="113673"/>
                                        </p:tgtEl>
                                        <p:attrNameLst>
                                          <p:attrName>style.visibility</p:attrName>
                                        </p:attrNameLst>
                                      </p:cBhvr>
                                      <p:to>
                                        <p:strVal val="visible"/>
                                      </p:to>
                                    </p:set>
                                    <p:animEffect transition="in" filter="circle(in)">
                                      <p:cBhvr>
                                        <p:cTn id="24" dur="2000"/>
                                        <p:tgtEl>
                                          <p:spTgt spid="113673"/>
                                        </p:tgtEl>
                                      </p:cBhvr>
                                    </p:animEffect>
                                  </p:childTnLst>
                                </p:cTn>
                              </p:par>
                            </p:childTnLst>
                          </p:cTn>
                        </p:par>
                        <p:par>
                          <p:cTn id="25" fill="hold" nodeType="afterGroup">
                            <p:stCondLst>
                              <p:cond delay="4000"/>
                            </p:stCondLst>
                            <p:childTnLst>
                              <p:par>
                                <p:cTn id="26" presetID="12" presetClass="entr" presetSubtype="2"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Right)">
                                      <p:cBhvr>
                                        <p:cTn id="28" dur="2000"/>
                                        <p:tgtEl>
                                          <p:spTgt spid="11"/>
                                        </p:tgtEl>
                                      </p:cBhvr>
                                    </p:animEffect>
                                  </p:childTnLst>
                                </p:cTn>
                              </p:par>
                            </p:childTnLst>
                          </p:cTn>
                        </p:par>
                        <p:par>
                          <p:cTn id="29" fill="hold" nodeType="afterGroup">
                            <p:stCondLst>
                              <p:cond delay="6000"/>
                            </p:stCondLst>
                            <p:childTnLst>
                              <p:par>
                                <p:cTn id="30" presetID="6" presetClass="entr" presetSubtype="32"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out)">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a:spLocks noGrp="1" noChangeArrowheads="1"/>
          </p:cNvSpPr>
          <p:nvPr>
            <p:ph type="sldNum" sz="quarter" idx="12"/>
          </p:nvPr>
        </p:nvSpPr>
        <p:spPr/>
        <p:txBody>
          <a:bodyPr/>
          <a:lstStyle/>
          <a:p>
            <a:pPr>
              <a:defRPr/>
            </a:pPr>
            <a:fld id="{8094720F-EAEB-4BC1-BD0A-3CA73D53DAE3}" type="slidenum">
              <a:rPr lang="en-US" altLang="zh-CN"/>
              <a:pPr>
                <a:defRPr/>
              </a:pPr>
              <a:t>29</a:t>
            </a:fld>
            <a:endParaRPr lang="en-US" altLang="zh-CN" dirty="0"/>
          </a:p>
        </p:txBody>
      </p:sp>
      <p:pic>
        <p:nvPicPr>
          <p:cNvPr id="14339"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3" y="3717032"/>
            <a:ext cx="3911690" cy="3140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9513" y="260648"/>
            <a:ext cx="3911690" cy="29341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16016" y="260647"/>
            <a:ext cx="3888432" cy="29341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831432" y="3717032"/>
            <a:ext cx="3773016" cy="31409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46682764"/>
      </p:ext>
    </p:extLst>
  </p:cSld>
  <p:clrMapOvr>
    <a:masterClrMapping/>
  </p:clrMapOvr>
  <mc:AlternateContent xmlns:mc="http://schemas.openxmlformats.org/markup-compatibility/2006">
    <mc:Choice xmlns:p14="http://schemas.microsoft.com/office/powerpoint/2010/main" xmlns="" Requires="p14">
      <p:transition spd="slow" p14:dur="2000" advTm="5000"/>
    </mc:Choice>
    <mc:Fallback>
      <p:transition spd="slow"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835696" y="23911"/>
            <a:ext cx="5184575" cy="68383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文字方塊 3"/>
          <p:cNvSpPr txBox="1"/>
          <p:nvPr/>
        </p:nvSpPr>
        <p:spPr>
          <a:xfrm>
            <a:off x="467544" y="332656"/>
            <a:ext cx="1015663" cy="4176464"/>
          </a:xfrm>
          <a:prstGeom prst="rect">
            <a:avLst/>
          </a:prstGeom>
          <a:noFill/>
        </p:spPr>
        <p:txBody>
          <a:bodyPr vert="eaVert" wrap="square" rtlCol="0">
            <a:spAutoFit/>
          </a:bodyPr>
          <a:lstStyle/>
          <a:p>
            <a:r>
              <a:rPr lang="zh-TW" altLang="en-US" sz="5400" dirty="0" smtClean="0">
                <a:latin typeface="標楷體" panose="03000509000000000000" pitchFamily="65" charset="-120"/>
                <a:ea typeface="標楷體" panose="03000509000000000000" pitchFamily="65" charset="-120"/>
              </a:rPr>
              <a:t>德國地圖</a:t>
            </a:r>
            <a:endParaRPr lang="zh-TW" altLang="en-US" sz="5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17982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德國人的食</a:t>
            </a:r>
            <a:endParaRPr lang="zh-TW" altLang="en-US" dirty="0"/>
          </a:p>
        </p:txBody>
      </p:sp>
      <p:sp>
        <p:nvSpPr>
          <p:cNvPr id="3" name="內容版面配置區 2"/>
          <p:cNvSpPr>
            <a:spLocks noGrp="1"/>
          </p:cNvSpPr>
          <p:nvPr>
            <p:ph idx="1"/>
          </p:nvPr>
        </p:nvSpPr>
        <p:spPr/>
        <p:txBody>
          <a:bodyPr/>
          <a:lstStyle/>
          <a:p>
            <a:r>
              <a:rPr lang="zh-TW" altLang="en-US" dirty="0" smtClean="0">
                <a:latin typeface="標楷體" panose="03000509000000000000" pitchFamily="65" charset="-120"/>
                <a:ea typeface="標楷體" panose="03000509000000000000" pitchFamily="65" charset="-120"/>
              </a:rPr>
              <a:t>德國摘採蕈類與釣魚的規矩：</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摘蕈類得帶把小刀</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釣魚得有執照</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河段、釣鉤的限制</a:t>
            </a:r>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99006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620688"/>
            <a:ext cx="8229600" cy="1143000"/>
          </a:xfrm>
        </p:spPr>
        <p:txBody>
          <a:bodyPr>
            <a:noAutofit/>
          </a:bodyPr>
          <a:lstStyle/>
          <a:p>
            <a:r>
              <a:rPr lang="zh-TW" altLang="en-US" sz="7200" dirty="0">
                <a:latin typeface="標楷體" panose="03000509000000000000" pitchFamily="65" charset="-120"/>
                <a:ea typeface="標楷體" panose="03000509000000000000" pitchFamily="65" charset="-120"/>
              </a:rPr>
              <a:t>三</a:t>
            </a:r>
            <a:r>
              <a:rPr lang="en-US" altLang="zh-TW" sz="7200" dirty="0">
                <a:latin typeface="標楷體" panose="03000509000000000000" pitchFamily="65" charset="-120"/>
                <a:ea typeface="標楷體" panose="03000509000000000000" pitchFamily="65" charset="-120"/>
              </a:rPr>
              <a:t>.</a:t>
            </a:r>
            <a:r>
              <a:rPr lang="zh-TW" altLang="en-US" sz="7200" dirty="0">
                <a:latin typeface="標楷體" panose="03000509000000000000" pitchFamily="65" charset="-120"/>
                <a:ea typeface="標楷體" panose="03000509000000000000" pitchFamily="65" charset="-120"/>
              </a:rPr>
              <a:t>德國人的食</a:t>
            </a:r>
            <a:endParaRPr lang="zh-TW" altLang="en-US" sz="7200" dirty="0"/>
          </a:p>
        </p:txBody>
      </p:sp>
      <p:sp>
        <p:nvSpPr>
          <p:cNvPr id="3" name="內容版面配置區 2"/>
          <p:cNvSpPr>
            <a:spLocks noGrp="1"/>
          </p:cNvSpPr>
          <p:nvPr>
            <p:ph idx="1"/>
          </p:nvPr>
        </p:nvSpPr>
        <p:spPr>
          <a:xfrm>
            <a:off x="107504" y="3068960"/>
            <a:ext cx="8229600" cy="4525963"/>
          </a:xfrm>
        </p:spPr>
        <p:txBody>
          <a:bodyPr>
            <a:normAutofit/>
          </a:bodyPr>
          <a:lstStyle/>
          <a:p>
            <a:r>
              <a:rPr lang="zh-TW" altLang="en-US" sz="6000" dirty="0" smtClean="0">
                <a:latin typeface="標楷體" panose="03000509000000000000" pitchFamily="65" charset="-120"/>
                <a:ea typeface="標楷體" panose="03000509000000000000" pitchFamily="65" charset="-120"/>
              </a:rPr>
              <a:t>下面介紹各位看看德國人準備食物的地方─廚房</a:t>
            </a:r>
            <a:endParaRPr lang="zh-TW" altLang="en-US" sz="6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3854057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CN" altLang="en-US"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德國人的廚房</a:t>
            </a:r>
            <a:br>
              <a:rPr lang="zh-CN" altLang="en-US"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br>
            <a:endParaRPr lang="zh-TW" alt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712728" y="1720252"/>
            <a:ext cx="5718544" cy="42858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256077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0.jpg"/>
          <p:cNvPicPr>
            <a:picLocks noGrp="1" noChangeAspect="1"/>
          </p:cNvPicPr>
          <p:nvPr isPhoto="1"/>
        </p:nvPicPr>
        <p:blipFill>
          <a:blip r:embed="rId2">
            <a:extLst>
              <a:ext uri="{28A0092B-C50C-407E-A947-70E740481C1C}">
                <a14:useLocalDpi xmlns:a14="http://schemas.microsoft.com/office/drawing/2010/main" xmlns="" val="0"/>
              </a:ext>
            </a:extLst>
          </a:blip>
          <a:srcRect/>
          <a:stretch>
            <a:fillRect/>
          </a:stretch>
        </p:blipFill>
        <p:spPr bwMode="auto">
          <a:xfrm>
            <a:off x="900113" y="188640"/>
            <a:ext cx="7380287" cy="409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2"/>
          <p:cNvSpPr>
            <a:spLocks noChangeArrowheads="1"/>
          </p:cNvSpPr>
          <p:nvPr/>
        </p:nvSpPr>
        <p:spPr bwMode="auto">
          <a:xfrm>
            <a:off x="251520" y="4509120"/>
            <a:ext cx="8712968"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zh-CN"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進</a:t>
            </a:r>
            <a:r>
              <a:rPr lang="zh-TW"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入德國人的</a:t>
            </a:r>
            <a:r>
              <a:rPr lang="zh-CN"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廚房，量杯、量筒、滴管、電子</a:t>
            </a:r>
            <a:r>
              <a:rPr lang="zh-TW"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秤</a:t>
            </a:r>
            <a:r>
              <a:rPr lang="zh-CN"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、溫度計、計時器</a:t>
            </a:r>
            <a:r>
              <a:rPr lang="zh-TW"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a:t>
            </a:r>
            <a:r>
              <a:rPr lang="zh-CN"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一應俱全</a:t>
            </a:r>
            <a:r>
              <a:rPr lang="zh-TW"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a:t>
            </a:r>
            <a:r>
              <a:rPr lang="zh-CN"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其它廚具和刀具類別繁多，琳琅滿目，有序地放在各處</a:t>
            </a:r>
            <a:r>
              <a:rPr lang="zh-CN" altLang="en-US" sz="2800" dirty="0" smtClean="0">
                <a:solidFill>
                  <a:srgbClr val="3E3E3E"/>
                </a:solidFill>
                <a:latin typeface="標楷體" panose="03000509000000000000" pitchFamily="65" charset="-120"/>
                <a:ea typeface="標楷體" panose="03000509000000000000" pitchFamily="65" charset="-120"/>
                <a:cs typeface="Times New Roman" pitchFamily="18" charset="0"/>
              </a:rPr>
              <a:t>，</a:t>
            </a:r>
            <a:r>
              <a:rPr lang="zh-CN"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廚房儼然就是一個化學實驗室。</a:t>
            </a:r>
            <a:r>
              <a:rPr lang="zh-TW" altLang="en-US" sz="2800" dirty="0">
                <a:solidFill>
                  <a:srgbClr val="3E3E3E"/>
                </a:solidFill>
                <a:latin typeface="標楷體" panose="03000509000000000000" pitchFamily="65" charset="-120"/>
                <a:ea typeface="標楷體" panose="03000509000000000000" pitchFamily="65" charset="-120"/>
                <a:cs typeface="MingLiU" pitchFamily="49" charset="-120"/>
              </a:rPr>
              <a:t>德國主婦學習烹飪會問：</a:t>
            </a:r>
            <a:r>
              <a:rPr lang="zh-CN" altLang="en-US" sz="2800" dirty="0">
                <a:solidFill>
                  <a:srgbClr val="3E3E3E"/>
                </a:solidFill>
                <a:latin typeface="標楷體" panose="03000509000000000000" pitchFamily="65" charset="-120"/>
                <a:ea typeface="標楷體" panose="03000509000000000000" pitchFamily="65" charset="-120"/>
                <a:cs typeface="MingLiU" pitchFamily="49" charset="-120"/>
              </a:rPr>
              <a:t>鹽用多少克？油放多少毫升？水加多少湯匙？溫度控制在多少攝氏度？</a:t>
            </a:r>
            <a:endParaRPr lang="zh-CN"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28626085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0(1).jpg"/>
          <p:cNvPicPr>
            <a:picLocks noGrp="1" noChangeAspect="1"/>
          </p:cNvPicPr>
          <p:nvPr isPhoto="1"/>
        </p:nvPicPr>
        <p:blipFill>
          <a:blip r:embed="rId2">
            <a:extLst>
              <a:ext uri="{28A0092B-C50C-407E-A947-70E740481C1C}">
                <a14:useLocalDpi xmlns:a14="http://schemas.microsoft.com/office/drawing/2010/main" xmlns="" val="0"/>
              </a:ext>
            </a:extLst>
          </a:blip>
          <a:srcRect/>
          <a:stretch>
            <a:fillRect/>
          </a:stretch>
        </p:blipFill>
        <p:spPr bwMode="auto">
          <a:xfrm>
            <a:off x="3924300" y="333375"/>
            <a:ext cx="4751388" cy="434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Rectangle 2"/>
          <p:cNvSpPr>
            <a:spLocks noChangeArrowheads="1"/>
          </p:cNvSpPr>
          <p:nvPr/>
        </p:nvSpPr>
        <p:spPr bwMode="auto">
          <a:xfrm>
            <a:off x="4500563" y="5013325"/>
            <a:ext cx="4103687"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zh-CN" altLang="en-US" dirty="0" smtClean="0">
                <a:latin typeface="標楷體" panose="03000509000000000000" pitchFamily="65" charset="-120"/>
                <a:ea typeface="標楷體" panose="03000509000000000000" pitchFamily="65" charset="-120"/>
              </a:rPr>
              <a:t>見了德國人的廚房才知道德國人的創造性</a:t>
            </a:r>
            <a:r>
              <a:rPr lang="zh-TW" altLang="en-US" dirty="0" smtClean="0">
                <a:latin typeface="標楷體" panose="03000509000000000000" pitchFamily="65" charset="-120"/>
                <a:ea typeface="標楷體" panose="03000509000000000000" pitchFamily="65" charset="-120"/>
              </a:rPr>
              <a:t>。</a:t>
            </a:r>
            <a:r>
              <a:rPr lang="zh-CN" altLang="en-US" dirty="0" smtClean="0">
                <a:latin typeface="標楷體" panose="03000509000000000000" pitchFamily="65" charset="-120"/>
                <a:ea typeface="標楷體" panose="03000509000000000000" pitchFamily="65" charset="-120"/>
              </a:rPr>
              <a:t>德國具有工具王國的稱號。不論果、蔬、肉、骨；撕、拉、拔、削、剁；不</a:t>
            </a:r>
            <a:r>
              <a:rPr lang="zh-TW" altLang="en-US" dirty="0" smtClean="0">
                <a:latin typeface="標楷體" panose="03000509000000000000" pitchFamily="65" charset="-120"/>
                <a:ea typeface="標楷體" panose="03000509000000000000" pitchFamily="65" charset="-120"/>
              </a:rPr>
              <a:t>管</a:t>
            </a:r>
            <a:r>
              <a:rPr lang="zh-CN" altLang="en-US" dirty="0" smtClean="0">
                <a:latin typeface="標楷體" panose="03000509000000000000" pitchFamily="65" charset="-120"/>
                <a:ea typeface="標楷體" panose="03000509000000000000" pitchFamily="65" charset="-120"/>
              </a:rPr>
              <a:t>方、條、圓、扁、片、塊、絲、角，德國主婦都有相應的工具。</a:t>
            </a:r>
            <a:endParaRPr lang="zh-CN" altLang="en-US" dirty="0">
              <a:latin typeface="標楷體" panose="03000509000000000000" pitchFamily="65" charset="-120"/>
              <a:ea typeface="標楷體" panose="03000509000000000000" pitchFamily="65" charset="-120"/>
            </a:endParaRPr>
          </a:p>
        </p:txBody>
      </p:sp>
      <p:pic>
        <p:nvPicPr>
          <p:cNvPr id="4100" name="Picture 12" descr="https://encrypted-tbn3.gstatic.com/images?q=tbn:ANd9GcSPWeCKFXPitYfh_7nDT81Ngkr898X63trQhPfJ67LNHxCfkueaFQ"/>
          <p:cNvPicPr>
            <a:picLocks noChangeAspect="1" noChangeArrowheads="1"/>
          </p:cNvPicPr>
          <p:nvPr/>
        </p:nvPicPr>
        <p:blipFill>
          <a:blip r:embed="rId3">
            <a:extLst>
              <a:ext uri="{28A0092B-C50C-407E-A947-70E740481C1C}">
                <a14:useLocalDpi xmlns:a14="http://schemas.microsoft.com/office/drawing/2010/main" xmlns="" val="0"/>
              </a:ext>
            </a:extLst>
          </a:blip>
          <a:srcRect l="10307" r="12025"/>
          <a:stretch>
            <a:fillRect/>
          </a:stretch>
        </p:blipFill>
        <p:spPr bwMode="auto">
          <a:xfrm>
            <a:off x="1908175" y="333375"/>
            <a:ext cx="2033588" cy="174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1" name="AutoShape 14" descr="data:image/jpeg;base64,/9j/4AAQSkZJRgABAQAAAQABAAD/2wCEAAkGBxQQEBIQDxANEBUPFRQPFBQVEBQQDQ8QFREWFhYRFRQYHCggGBomHBQVITIhJSkrMC4uFx8zODMsNygtLisBCgoKDg0OGhAQGywkHCYuLCwrNSwsLCwsLywtLSssLCwsLCwtLCwsKywsMiwsLyssLCwsKywsLCwsLCwsKzc3K//AABEIAKIAsAMBIgACEQEDEQH/xAAcAAAABwEBAAAAAAAAAAAAAAAAAQIDBAUGBwj/xABNEAABAwICBQgEBg8HBQAAAAABAAIDBBESIQUGMUFREyIyYXGBkbEHocHRIzRCUnSDFBVEU2NygoSSk6Kys8PwQ2JzlKTC0hYkJTNU/8QAGwEBAAIDAQEAAAAAAAAAAAAAAAEEAgMFBgf/xAAuEQACAQMCAwUIAwAAAAAAAAAAAQIDBBESMQUTIQYUQVGhIjIzQlJhcbEVFiP/2gAMAwEAAhEDEQA/AOxo0SNZACNIe+wJN8s8hcqAdLC9hFIe9rUBZIKu+2T90BP1jR7Eg6Rm3Ul/zho/2qAWiCqhpGf/AOP/AFLP+CcZXy76Uj69h9iDBZIKG2sdvhePy2FK+zPwcn7PvQnBKQUU1v8Acl8B70R0gPmTfoXQYZLQUI6UZvEo+qf7kX23h3vI7WOHsTI0snIlC+3EH3+IdrreaejrI3dGWI9j2+9BpY+ggM9mfZmjUkBIIIkACiRokAEaSjQBqk0vHhkDhliz71dqr023ontCARTONtqmscsLrRrlJQTRxR0jKgPi5YuNRyOAcpg2YTfaNip6X0uvfa2jHG5Dcqxtg5xIDedGOHrHFQDrTEuyodSdZG6SpW1TI3RAvfHgLg8gsNr4gBe60eFAR3FJxpcgTRQCsSA7B4JKU0KQLbH2KJpKpZBGZJTZotnYk55AWCnxhZf0iyFlM0/hG3G85G1lhOWFksWtPm1Ywfixt2tFIdrh+qf7kzJp2hdmTEe1jr/urntTWhozbbz9SYjrGk22dtwqfeWep/gqON2dFkr6M2LHRtvsOIs9eSu9E1kIGVUx9x0TKHBp6ic1ymQYo3D5vOHWBtVYWqXdNeBhHs7TnnE2j0Ax4Owg9hulLgtDpWancHxSOaR15HtG9dn1d0qKumjnAALhZw3NeMnDxW+jXVTocjiXCZ2SUs5iyyQQRLecgJGiRoAKFpdt2DqPmpqjaRbeN3VmgMpV6vCsLDUQ0spaCxpc+WNwY4glt491wDmm9H6j6PMbZWwPi5QBxH2TKAHC4sbusbG461cwTNcCzlcBBzwvDHix3EqHIImR0/L4HMiqJmXkAeL2mDXHKxOXDeoBZ6A0bTaPhENPhjjxl1jKXjG4XPOJPzfUr6GUPaHNIcDsI2FUVPLS81rGwgSOaG4Iw1j3FjrbBnliGau4Ywxoa0AAbEAmRMlOyJooAktqSlsUgkRrEelKezKdh2Fz3E7rtaAB+0VuGKFpJjHC0jGPG2zmhwB45rXOOqOCzaV1QrRqNZwcArJC91xsCjWPBdrnoaZ2TqeC34gHkmp9CUpF/seH9Gyq91l5nov7BTe8Wcx0bIXAA8C094ITE7vIHxAK0un4WtqLRtDQxjMgLAdLcspUO8h5BV6i09DvWlVVYqoljKEkrpPolnvBURn5EjXDsezP1tXMoiS5wysNhXRvRKc6r6n+Ys7bpURR441Ozl9mv2dDRFBBdM8IJCNEjCANN1LbscOopxE4XBHEIDPx08ZDnPjY+2ZvHyh7hYknsUeKZjI2vY14ZHV5NbE8PAdiFhGBi/tNlk9HO9riGxF44hzQb8M8k3LMcEr3RyNLKmB+HmveReDZhJBvnvQFxT6QY89Ce929OCSPpODQbvaOO7cp9DViaPG0PAuW2c3C64Ntir4tI2API1W4WMTg4XeGdHbbnXvwBVzuUMEeRNFOSJsoAJbEgJyNSCS0KHWR3U1qjVJUAqXUgTFU2wVgVBqzsUslLLwc70tNerl6rN8G2WcmjORwuIsM8JI2cVaCXHK9/wA5xd4krRUWsTKSmpmPjnfyjC4FjQWts62dyLLmqHMk8s9xcXXcaEGlnZehgwLbiO6y6J6JPur6n+Ymn6709rlk+Wf/AK2n2rRan1jJ3Pni6EsNPI3m4TYum2hb6VBRllM4t5xh3NF03HBpkEEStnACRhJRoA0aSjQFPGLPcOs+arq2V4jrHSNYCxkEwDHF9w3FxAN/g9imV0b+WPJvDNpN24mm4G6481EqopMNW2V0Ty+ku3BG6PomYG4L3Z84cEBdxaRHO+BqxYOdzqd7QQ0E2xbL96sKapD8YAI5N2A33nCDl4qsg0swtx4JxliOKCSLa0uuMYF9hz3b1cQvDmhwvZwDhfI2IuoAzIminJE2gAE7EmgnolIJI2KHUlTNyg1ChAjlVGl5cLHu+axzvBpVq9Z/WN9qec/3CPHL2qJbM3W8dVWK+6Oc0vS7h7VL0n8XpP8ACf8AxFFp+l/XWpWlPi9J/hv/AIi59HdnrOPL/GP5M3pKXCw2Dc78bZAkrqnoq+KRfRKX96Zcr0kw2yBtZwPAXtYn1rqnoq+KRfRaXzmVymeS8GbdBBEtxqCRoroIA0ESNAVddlKDxATAgcZ7OeHiaGeNo5MNLedHlcHndNPaagLyyzi055jbkmoYnsngc+Z0gvI0Axsa4EtDtrQL9DggF6D0zA+GAcvDidHGMJkAdiwAYbHabq8patkmMMcHcm4sdb5LxtBVRoKUMpYsbmtEbcBLnANGFxbmTluV3FGBewaMWZsALnieKhgYkTZTkiaQBhPwpgJ+FAPu2KvnKnvOSr5jmiBHlOSzms3xSc9TR4vC0U7slR6ys/8AHznrb6nD3rGp7rLNn8eH5RziA87+utOadnwU1GbXJjc0dplsExH0vDzKc1g+L0VxcCN5I3kYzu8FQobnqe0HwY/kpKicOZZw6TXbL2uDbIbV1b0V/E4votL5zLkTwQG32Blj1GxzXXfRX8Si+jUvnMrsDyK91m1QQRLaawkESCAUgiRoCHpIZNPAnyUOcP5SF2NmDlAMODngmJ4vjxbOqynaRbdmWRuLdSq3cqBHjMLmiSO5Ac2TN2HsO3qUAc0XouF7ZMcMRLpZw44Rid8M45kZ8FpWCwtwyWboaZznzFtRUR/DO5rRE6MXax2QfGT8riryKncJMZle5uDBgIaGYrg8pkNu3xQBSJtLem0AoKRCowUiFAOS7FXyHNTZzkoB2oBipOSh6dgvo+Yfg3O8Df2KTVKbNTh8ZjOxzSw94soaysGyjPRUjLyaOIRHnf1xK2Gg66lFNE2eSlxNaRZ5aXNub71ko4sLnNdtbzT1OBIPkoM+3uHkuZCo6bye/vLON5BRbwtzoztJUP3yi8G+5XGqtVFI+fkHRua1sLeZ0Wn4U29a46Cuh+ifZVdsXk9WaVw5yxg4F/wenbUHUjJs6AiQRK4ebCQSboXUAWjSLo7oBFULsKq6+VzWNswuAcxxOJowWlabkE3I7FaS9E9h8lQVFe18b4w9jMTSAXB1gdxy61DZlGLlsT6R72zztbG1zcbHE8phcLxMB5ts+jxV3RSOcxpkYGOO1t7271mtFV5dJLI90EfKFgDOVY88xpBdcHYb5b8lo2y3GT2eaZDg0IeU3dE5x35+pECmRpYsKVCod1IicmRpYdQVCKeqpFE5VMjSxDhd4HWrJV1K67+zNTsSkjY5VrdSclWygbHkSD8oZ+u6y9S3yHkt16Rx/wBxERviz7nn3rDVOwkbh7FyqyxNn0Phk3O1hJ+RDZT88vxSZ3OG/Nz3LpHoo+6vqvKRc4iLy8jAA3PPFckXyO1dK9FbLNqXcXRN8GuPtWdDPMRS4tp7lPCx1X7N6gklyGJdM8QCyOyNBQArI7IIYkAC2+R35LkWlDJTyvYHPbhJFrrrmJZ/WXVxtVz2EMkA2nov7fetFeDkvZ3Orwq6p0KjVVeyzAQafmG1zD+NG0qwOsz7C8dOfyT71TaZ0VLSuAmZhxXwuuHMdbbYhV3KKi6k49GewjZ2ddKUUmvsaga3OG2ni7nOCUNcRvpz3TvCyRkSDInPn5kvhVp9JsP+sGfeJP8AMye9OM1sa7Lk5x+cyW81iQ5SqQi+0KVXmapcItce76mtk1jAPRk/XyH1FR5NOYthDe1zys/O65SLqe8SMVwa3xsbjVvWDA93KPhIcAB8mxvxK1LdORkXu23EPaQuPoEdviVnG5aKtXs/Sm8p4LzW7SzaqoL2ZsY0RtPHMknxPqVC4I5HWTeNV5S1PJ2qFGNCmqcdkKDF1D0fUfJ0mI/2ry/uHNHkue6G0a+qlbEy/O2ncxu9xXZaaBsbGxsFmsaGgcABZWrWHXUed7Q3cdCoxfXdirIWSkLK8eSHLIWRoKAFhRYUpBAJwKNVThmVrnhwUtxsCeGao3vuVjJ4N9GnrfUrdOUxqrB2Qbsb8m/E9az8mqEZ6uzLyWwwoGNaHFS6s6tK4nSWmDwjDyalN3OeO8qM/UjhI/xXQC1JwrHlRN/8hX+o5zJqM/dI5MO1Hl3Su8Sum4UtjRwCnlRMXf1n4nM6fVWdhFyHgbjfP2q/o9W4pMnxzwkb2yco09zgfNawx57EWDqU8uPkQ76u9ptGWk1MYehUuH48JHkox1NfuqafvDgtlgQwqOVDyMo8Su4/P6IyEeojnfdUHcCfarCl9HsY6dQ934rQPerwxhAMA2XWSpQXgaanELuXzk7ROiYqVuGFlr9Jxze7tPsU8FRaCqvzXG53Hj1FT7LfHGOhyKrk5Zn1Y3dBLsgsjUGEaCCgAQQQQCJeiexU7gggsJFq28QNRuQQWBaYhKjCCChBjxaOATZQQWRrEOOaAKJBQZICIoIIZLcJyDUEEJYqLpDtHmr0oILZDYpXG4SNqCCzK5//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zh-CN" altLang="en-US">
              <a:latin typeface="Calibri" pitchFamily="34" charset="0"/>
            </a:endParaRPr>
          </a:p>
        </p:txBody>
      </p:sp>
      <p:pic>
        <p:nvPicPr>
          <p:cNvPr id="4102" name="Picture 16" descr="http://i02.c.aliimg.com/img/ibank/2013/179/805/923508971_739876695.220x220.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0825" y="2060575"/>
            <a:ext cx="1862138" cy="171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3" name="Picture 20" descr="https://encrypted-tbn2.gstatic.com/images?q=tbn:ANd9GcSmJ6GpgWY7NrwqZIdqrw39mP-izZSUwdHpQA2BrVNz7-1WpTd3Pw"/>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124075" y="2060575"/>
            <a:ext cx="1790700"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4" name="Picture 2" descr="https://encrypted-tbn3.gstatic.com/images?q=tbn:ANd9GcTHx-oz7MR3318GhTg3hRGc_El8B06K-u5V2MComMVXo4u0neOv"/>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90550" y="5281613"/>
            <a:ext cx="1533525"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5" name="Picture 22" descr="http://www.breadomics.com/wp-content/uploads/2013/01/Kitchen-scales.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124075" y="4581525"/>
            <a:ext cx="2160588"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6" name="Picture 24" descr="https://encrypted-tbn3.gstatic.com/images?q=tbn:ANd9GcSme6MbiX4R-m53CAUf2dhLzKHPf1JZyApe4C0TqNVGV2MRj2ynqA"/>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50825" y="404813"/>
            <a:ext cx="1708150"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7" name="Picture 26" descr="http://img.alibaba.com/wsphoto/v0/303668719/Lemon-orange-squeezer-funnel-for-kitchen-small-DIY-tools-make-fruit-juice.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39750" y="3716338"/>
            <a:ext cx="15843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172397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data:image/jpeg;base64,/9j/4AAQSkZJRgABAQAAAQABAAD/2wCEAAkGBxQTEhUUEhQWFRUUGBwYFxgXFxcYGBkXHBUYFx0YGBgYHCggGBolHBUVITEiJykrLi4uGB8zODMsNygtLisBCgoKDg0OGA8QGiwkHCQsLCw3LC0sLCwsLC4sLCwsLCssLCwsLCwsLCwsLCwsLCwsLC0rKywrLCwsLCwrLCwsLP/AABEIAOEA4QMBIgACEQEDEQH/xAAcAAABBAMBAAAAAAAAAAAAAAAABAUGBwECAwj/xABOEAACAQIDBAUHBgoJAwQDAAABAgMAEQQSIQUGMUETIlFhcQcygZGhscEUI0JSctEkM0Nic4KSorLSFRZTVJOzwuHwNETxCGN00xclNf/EABkBAQEBAQEBAAAAAAAAAAAAAAABAgMEBf/EACcRAQACAgEEAgEEAwAAAAAAAAABAgMRMQQSIVETQSIygeHwFEKR/9oADAMBAAIRAxEAPwC8aKKKAovSXFY5E4m5+qLE+qoTtvebaDsY8LheiH9rKQdO0AE/GgsCsXqioto4+J2L4jF4mUnRcrxQL2CxF38BlHjTlszaO1FYy47GJhor6JYO5F+QPC47fVQXHes1UG1fKTisyx4CEzseb8xzJAtlGnEmw7q64nyrSYeMmeOOSUfQgJKqex34X5dW9BbV6Krzd/ykPOuZ8G8SfWZrD0Ai59Vu+ppsra0eIUmM3t5w5jxHxoF9FcsSbI1vqn3VBttb5x4eZ4naxXtd9R2+d3GmxPqKrUeUKH6378n81bDf+LtP7cn31nur7XUrIoqtzv8Axdp/bk++tP8A8iQ/WH7b/wA1O6vs1Ky6KrM+UeD64/xH/mrU+UrD/wBov+I/81Xug1KzqKrKPyiwNqsgI7pH/mpXsbfmHEYhII3BdyQAJHvoCx+lyCk+iqiwr0kxm0oYvxkiJ9pgPZWdnsTGCTc6i57mIqtN69xUlaadZpEdnLNoGB+ecW4g2so0N7WFqCZzb74JdOmv4I/vy2pM/lCwI/KN+w33VVDblN/em9MZ/wDsrgNyHvf5TfuKfc1XSLYfylYEfTk/wzQvlN2dzldfGGU/wqaqg7lycpk/Zb+auuN8nrR4qCJ8TpNkBsh0uGJNi/5vCmhcGD372fKQExKXOgDB017Ouo1qRKb1T+wt21wvTR5zJllYBiAptYaE3Jt3Xq2sCLRp9lf4RUV3ooooA1D96NoTy4hcFhTk6nSYiUGxVCSqopsbMxDa8QBp3TA1Fdm64/Ht2dAnqjZrfv0DBPuHG3FXJ7Vxk4Y9+o4+muH9SSvmS46LvSaN/wCLWuO6crjaGJ1axLXvnsSJABfRhexIFyp8eSbykbZxeQZEiEKSxsLm7s8ciutwSLKSo0F9OYqKXPsLFp5m0cSvdLhel9opPLFi+DYrAy900Txt7eFM20fKDj2wwaXBtGDIh6RC4sFdTlYalWOUixqWbrb3/Lonl6F4lQgAuRle99VJtoLc6eQyyfKVRg2DwckZ1PQTBS3eR1abcA2DlPVhyOmvRvcgH6wBJBI7accLt5MbJPE2HVQhNnUqSQDl1tZla/Ai47+1o2Rh7pjEP4zCfOxvzIFiVbtuDb0U2aPCxyzHKqmxqV7q7N+TyAltW6pHLX/enDDSoYUdFCh1VvWAaSQz/Pxj89feK0iV4rzG+yfdVDeUcA7QlPgOPe9XxivMb7J91UHvy2bGynvH+quOb9LePk0QU4QmkMI/5al8I8fVXm7a+nfcuWPm+iOWp40hMYPb6jW7tck6691Yt4+oVjthdy4thlPI+o1zbZyHip9v30q9dYrUeBywWy2JKwRs3MgDhew5mnTyabKxCbWwryQMiBpSWKqNWw8wANjXLZWMeNpCjBSYza5Qagrbzwb+A1qV7p9MMdDncFc72F04fJZuNoV1zX58K9VOIcLcra2Z+KX0/wARpj2z+Kl9P+fJT1sc3hX0/wARpl2wfm5fT/nvXWHNBtstMImOHCtLplDmy8dfZTCJ9oLqAsh06pUKOIv1uWl+3hUladRYMygnQC4FzbkOZ51kyjv/AOe/jyqo3Wl+8Y/D8F9qP+GSm2J7kcMtu+/pHLlTnvD/ANfg/GP+GSg1nPzuI/TP7hVg4P8AFp9ke4VX2I/Gz/pn+FWDhPMT7I9wqK7UUUUAaheDxiRz7ReRgqjEILn/AONDYetqmhqqduXdMXLH1ymN6UIBfpFjjjjK25iwb1UCzY22tmtO74dozIxyswDAi5BNwwFlJA1Glz30t3zf5mL/AOTB/nLVFQL0WOthgWjaUdHYX6jNfLbXUAspH/mru2zhZJIIEUZmWWF21HBHBY3J14VJIbb94eNsOpZEY9NCLlQTYyqLa8tT66cGUBcqiwHALpa3AC3AaU174lngUKpY9NCbKCTYSqSbDkBrSTb21pI8kcIDSSiTKDwYpGWCX5FjYDvNRTFsLZcsEsrSgANmsQ6tclw3DLmGg45rH6orlsJrzbTHbhmP7q/dTBszfOXFG0gRZACQUuitpfK6kkDgwzCxBte96et1jefHEfSwjEelb0PpYmzX/A8Oe2JP4BSLCyfhMX6Rf4hWNl4j8Aw1/wCxj/gFMZ2pknjYEXDrb9oca2i2MZ5j/ZPuNeed6ZwcVJ6Pe1ehcWfm3+yfcarNdnQnV8LDIx4u6lmOt+N+V653r3RqGqzqVdwsKVswCHwqejAwcsHh/wBg/fWThIbW+SQW+wfvrj8V/cOnyVVh0i93qrHyhRzHqP3VZv8AR8H9zw/+GfvrU7Mw/wDcsP8A4Z++sxgv7hflqrE42MfSH7LfdWh2nF9f91/5atA7Jwx/7HDf4f8AvWv9C4X+44X/AAv961GGftPlhWce0VCyMGYgxst1AGpA49IvDTlr3ipXudNfHxfOBrNJoJUcH8GnbQDiLOo9BqQf0RhuHyLDBTxHRkD0i9dMFs/DwuJIMJh45BcB0QhlzKVNjfsYj013rXUac7TtYewT+Dx/Z+JqJ757w4fCIRiJOj6XME6rsCRMzEdRTbQ86le73/TRfZ+Jqm//AFB+Zh/0snvNbZJ594NnykFsQuhBFwy6qbi91B40q/rDhGDKcTFZvzlGlgNb8eHOqt2Ts5GhkllBIXQWNtQLnX0+ykaQIRmtYXI87stpw/OqouLZe0MLGixpiI2VeHzinnflpbWnzbW1YX2jg1jlRzmj0Rg3BZL8OFrj11S20d3kSNnVmuovY21tXfyY/wD9PCcuvr6jQXbOfnZ/0r1YeG8xfsj3VXc342f9K/vqxcP5q+A91ZV0ooooMMdKraGGWGPK+Hd2LuWChToWYg3JFx99WSaZN4d5MNgwpxDEZ75QqsxbLa/AWHEcbcaCDLBAjZ/k7xOeJVGU+kpoaVf0uo/K27nsPeAa64jyq4Afkp2/UjHvkv7KbMR5TMA3HCynx6Mf6qaNnBtonkVPo+40zbcDyoAhCurB0YG9mBuOIFvRSSbfLZjf9rKveCg9zVx/rBs5uBxUf7DD2y/CmjaLQ7ty/KTM3UuxY5NdTxy24AnXuqTbsC2JxagEZ8KyoLHU2AAAtS3CnCym0eNdSeAkgJ9sZqTbG3KaCc4sTiVSnVRIyCdORLW59lNG0UbbJGGggRTnWNEbtDBQCoHbUg3T3NLkS4jW9iFPLW+vfTpuluj0Z6SZeuST4XPAeupwiACwoMRx2UDkBb0UzbQ3Uw0ubNHlLCxZGZCNLXFjYH0U+Vi9BGsBuNhI1ylXk1JzSSuzeFwRpSn+qGD/ALH9+T+asbR2vMuJEEUSsCgYuzWsSToB6KWvLOAbKl/E1NwEf9UMH/Y/vyfzUf1Pwf8AY/vyfzUbvbZkneZJIwhiIF1a4N7+rhT5VDH/AFPwf9j+/J/NWP6nYP8Asf35P5qfqKCOYrcjBupXo2S/0kkkDDW+hzVnZu5mEhC2RnKm4aSR3Ym543Njx7KfMRiVQXdgo7zUU3l2izsBDMVXLrlIHWue219O/lViGbXiqXIoAAAsByqjf/UAerD3Sv7iad8T8tQF/lE5XuVCP4jUY8oTtPDs7OSzSYhgSbXPXy629FNaZrkiw352THhNkwIEUSFUDsBYszKWYnt1b2CofuXs2PEYnCwzKWSUyZgCVuACbXHDVRU58us/zUKD659QWofuGbY7B9wf2p/vRtce1tzMEAVEbWIsQXc6euqi3HwfQ7bSLlHKyjwvp7DV8bSe96p7DRZd40/PZW9agH+E0FhyH5yf9LJ/EasiDzV8B7qrVz15v0sn8Rqy4fNHgPdRW9FFFQayGwPhUWl2FhtoZZcQvSCNnVFuQBcqGJAPWJKDjwtUpYaVU+297JcC0mHRdGkZla4Fi5vlsVPO9BMU3V2Wn5DDDxyn13NbfINlJxTBjxEXxrz47oxLFr3ufNvwJv8ASojEY+lxI+j28PpUR6BOH2Sfo4L1RVqd3Nkv+Rwp8MnwNUMksXNuRPmchx+lXeHoCdW1JQeYeLAlbdbvqi6pfJ5syXRYVB/9qRlt+y1Pmy0EJXDglgigKWN2y2Ns3f1TVK7u7eTCOZYZCCUN7qbZA4voSRxAq2d1sd8pkee3FQPUo7QLcW9dRUoooooMGqf312jjY8VKqPOyXJUKxUBf1eV7+qrhqIZj8vHZ1x7b/Gs2ZtG1XQYXGuBJ0bOGvZmZmNgbHvte49FdYGmLZCihteqFa+gufVV0yKA6WFtDyHaD/wA8a7vApNyqk+A7LVjTnOKJUpJHi4iCqOlzxRmUnny486mHk8xmKlnbpmlEaqeq5zAtdbanXQE1L4oVLG9gb6WNjoT2eimTdfEt8qljtcauWv2sLW0141YgrSIlMRWTWitW9dHZWu1w/wAsnSa7K1igOoC25f8AOdIF2XCOEajwzj3NU43twAMfSgdePmNCVJsQSOXP0VEFbx9d/hXSPLx5ImsmzGZYQWjAQjW4vp6WNMG1fnI9jknQ4tv80H4U6begklJiiRnYg6LqbDQmoDtDbkwjw0ax64Ocyodbtds1mHiLaHnUs6YfZ78ts93gF+Gb4VHd0XIx2FA+oPcfgK5747dfG9HI8XRlSQQCSDoDfUCw9dJtlbSWHEwM3mplLEatbKdB6z66y7vQ+Ok0qrgb7w4fwX/VS/aXlLwluqkrfqAe81FNhbwpLteHEspjjUgG+tgAdTYd9Ba5PWm/SyfxGrNQaDwqh9sbxZhKISfnHc5uHVLNbL4ir1wrXRT2qD7KSrrRWKKgDVNeWLA5ZM4+kM3gVIN/Tc+o1cpqu/KttRcP0V+MwZDbzsoKk2vcAXtxB50FEtKL8RYtfjyYWPtFaCXQa62U8ex8tTPC7fxModokDCMAtZI7gEkDS1zwPCu52hizGJAqG5YZOjQOLcSVK8P9udZm9Y5lEDklsDrwDj1sBXRcYATrwa/7CWHtvUl2ltHF2F4hyIIiXQm2U3Atc3GlL9k4qeRAXKhiRYdGiniQbjLfhY+upbJWI23Sk3nUIhhcSCVTkcin7IbpH9or0d5O4bYUMfOckt3Hs9AsPRVQbeXEQRLMJQGzKYxZQcwY9gDeaL8auTyeTB9n4eQG/SJnbuYnrL6CCPRVpeLRuC9JpOpSSiiitMiotMtscD+cfbEh+FSmotjjbGp3yD2w/wC1ZskniXzk9Pu/2pWaRSH5xR2D4P8AdS41g0QJEGvxHWPuv771G9g7GWd3eRpOqxAyOyXFhYEqQbDU+JqRKrWJB5E21+rSHctrpIe1zVhJ5KtmuySyQO5cIqSRs2rZGLKVY/SKsnHjZhenqmXEH8NS393kv/iJb/VTwnAVtpzxUOdGU/SFqh7buTA+aD4MLe0CptWK1E6YtSLco7sDYJhaSR7Z3XKADew48e0m1eb96d3sWkz3w8tsx1VGYceN14V6yrR4VPEA02sViI1Dxe7ypo3SL9rMPfSdJbG4Nj217Ql2ZC3nRqfRSKXdbBt52HjP6oq7XTyMNqy/X9in3ilDzFokYkXMlrgAXFuHVAvXqiTcbZ544WL1VvhdzMDGQUw0YI1GnPt1qbNKw8n25z4grJMpWIa2NwWP3VdcSBQAOA0ojjCiwFhW9RRRRRQYPCqD8oG1hitqyRSsBFhhkTkC30gSOeYkfq1fGKzZGyedlOW/1rae21ebN69lS4eYfK4xnnUysLqTdna5OXS+a5486k+SJ0ctjYFs2WLIpKqLjTQG57+AFvGtNt7XSDEGJiHAGcugDLmc6KV55bDiTyqN9IoN7Nfx7R41zLJwyngB6Bw51w/xomfy8ut8sWjUQlR2wkaqwfMuhDCzgtlIJva5Nrjn6ab03hDEowAOgUgsqvmGnWBujanX/azKroOCm1ye7UWPPvNbDEoPodnZ9HQc+VK9LWHKJ9FGNxIcFrsSo1EjZnGVsp15jwq1PITtQtDPhWN+gfMg7FkJY/vZj6aqZcWn1Bz5LzNzVreR7ZnWbEqwVSjRmMDVjnQ52buyEAW+kda7xGo0b2taigUVQVFNs6YyM/nRn1h1+AqV1Ft4NMSh/R/5jD41m3CSc5Pxq+r1dJ99OLc6QTnrJ9o++3xpcTXNTeZrK2mlu/6p7u4U37ij5gk8zf2mnAk9GwA5H1m9R/d/aREPQxAmY2AupyrpYux4WGunM2FajlD7hV6SeaXkAsC/qks5/aYD9Q080i2dhhGiovBdL8y3NieZJv6SaW1uFFcp5Qoua6037aNo7/VIPtt8axltNaTaPpqkbtEOZxbHnathi27RUcG0dTqNOIvwrntDbTRRl1jaUggZEtmILAEi/YDf0V8eOpyb+3u+GqVDGnsFbjG9opgG0KH2oBx99ar11vaT00eknjkDC4rpUVw23o1uSw8ON/QKfNkYxpY87JkuTbW91B0bUAi/ZX0umzxlrv7eXLjmk6LqKxes16HIUUUUBUJ373WXHFSUOaMEK40NjxHeO41NqKDzZvXuw2CdQ9yrglWOmo4js5j1037IaJZlMsZlj1ui8TobWsRz7xXqCSMNoQCO/WojvVidmYdkXEwRF5ASq9GlyAQCbmw4kUTSn8DFEjZ5kM0dmvGsWRhdDYl9LWax0Y8KQjocgvGL2sSWvc3OvDTSw9F6nuP3j2XGM0ezY5D2AxA+Oppx3Q39wUsqxDA/J2YhVIWN9SbDzNQO+ppqZRvdXyefKolmIZVYnKoJFwDa9zrx7KtfdrYQwqhFGVQOFPorNVBRRRQFRbew2kjP2fZKPvqU1Dt/8WsYiYgkk9X0EEj1c+6pbhJ4OeIxK9IBcaHt/wDcTj2UtOOTUZtQKrvFb22aJ5FJU5swHEnMrCxPZpp302bP3kcTGRyDESSUv1wL9XU6G2nCucJFolYMu0AsczDXICR2X1Op7NaS7ju5iYMbyFgXNvNXKD6zc+snlUWm2+JYZQq2ErMATxVcluyxN7cO+p3uY6vhxIotnJv3lAIyfWhqwkWiZ0fUWwtW1FFdGxXLEQhwVbga60VJjcakidIdtnY4iu41BPfmv6NDUJGGdZ2d8SWYk5EC2REOoDC9rjt7qsveZ+qoAvxPuHxqsN6oSznKxVgQe4i1rEemvk3taM846TqHupETj77R5LYdrDRS12ZsoOigk6AaHn4UsnbQ5gCR2NTLPsJkVVL5jmRybWuApsVJAsNeF+2nCXYEbRMwOQnXL0p4+Aa1eq/T+Y15/aP4c65f7uT1sOGE26RYyLkHOcw1AsLnnxqTTbT0CRjgNctiLdgPL01UiF4UZcySar0YV7sL3JvysNNeOtS7cnByLJHmIGe7EEliQNeHAe2vTjp2V043nunaZ4DDyaMSUXs4k/Ae2nUUVmujmKKKKAooooCoxvrh0boCyKx6QgFlBIBQ3AJGgOlSe9RjfOQDoNfyh/hoIZvTs6EBMsMQ6zcI0HLuFMe5Ef8A+1hPLr+HK1SDeeYEKB2k007jJ+HwnvPuJ+FRV2UVis1UFFFFAVC/KbhUeBXLLeJwQCdetZdB6amZqifKdG52k5YaALbn1cotUlm/BLj1J6OxC8iSQAOfFrAcLUkh2oCqEEAO2Q6gG50BIJvl43a1gKctnpAMDicwQzdE/RAqpbPkOXLcXve3Cmvd/HEwMJsxl4gMmWw0vxhsT9ls3YCdKkV050rERrZx2dYA2A53a411tpbQjTjzq2dwsgwcaqwJ6zEAi4LSMTp4k1Wu+OAgbDRGBIOlI6/RRorX78up9Psrj5GMJNHj2OWytC2e+htmWxHab+80iup2Urq29rzFZrArWV7An1ePAe01p2JsXjwltLkkDS3x9ddYMSGBtoRxB0I8aaWiBZmIzZQSL8rBxceJUm/HrV0haxs30dPFQ2gPaQDf1UUk27JmfTUAD4n7qhG2MPeQ94+F/hU02g9yT2n2DQeyo3tmPUHh39hGo+NfAy21mm8e30scbp2uGMkzBbfRAHqUUjxD9Ui3KsribBmC35lfqm2o8DxBrni8QojZtbWJOhvw7OZr7ePJW8RarwWrNZ1KObvoh0WJkIWNiS+ZXzBxdVyjLYodLniKtHdYZp1/MjN/TYfH2VX+xXCxRkgiyKOsMp0zcRy7bd9WlufgCkXSOLNLY2PEKPNB8b39IroykNFYrNGRRRRQFNW39q9AosLs5IHoFyadaiu/cGZYdDbOdRfTQHl4Gg5x49pBcvfuH3DhTRvNG14SNAHN2I0FxzHfSrBQ6DMA1ufP1it8TnUXtofzra68taioptWBraEub93ZXHdbCzLiYnCMLE624DK2vhwp+hkPWOW2XXz7fCs4jGKts5RM3DM1/YQPXQS/Y+2ukcxta/IjnYXIp7qA7s4YjGqS2b5sm+ltbcLadnrqfVUFFFFBg1R20cSZsRLI2pZzbwBsB6gKt/ePGmHDSyLxVTbxOg99UxhlrF3DNPjRRhsYljofVy7adcPiFayrEpYi9vpW7bXv300w4HqZSVI5XUnu5OKW4TDhJAwZL5Rr0b8QMg/KfVJ9lZ/FziMfsqx+HdRmdCB+rYejNek+xMUYsXCwNuuFPerGxHtpVtCV5FIYi3g3uMhFNGK01GhBuO4jUGpOonwxusTE1XgK1lS4t6fSDce0Uk2LjOmgikPF0Vj4219t6XV2e5HdobRWBiJgwEgIGRWfML3+iLi2Z/RauIcyMx6wW9vNbrHS50HC/rsKcN5tifK4hGWy2bNwBF7EfE+utdk7BWGARmzlQbNa3hwrnkp311tutu2dkLxankAeJ099IMXGri1ri/H7qVYzCFVuA5y8SVsLfGk2zS8l0QZgePZ664R0lItNp+3X5raiEM23hZY8zxAkjQEePMc/CmPa+0cRGzIegYKbZizqez6muvjVszbNe4XItzwzag+DD3Vxn3clb8nGD23N/fXjrjy0mfw3+7vOSlv9kO3TQ5o3lRZVCg/Syq4NsvW6zEcb27OPK3MHOHUMOfsqNbP3YkU/OOthyAvYdgvUmw0ARQq8BXrwRm7pm0aj1y8+WaaiK8u1FFFexwFFFFAU37ZS6DuPwNOFJdpLeNu7X1GgjkqBQDyJtTbtbFBQPON+Wvxp0lnW2uvdTRtPFw5etGV7/NBuLcjUUg2aelLjrKCpFxoddND21XXlC2HLh3SR5elzHKrHRxa56w7dON6s3ZDQ5L5WbSx6xI434E9lRPywSIUwwUAXZzYdyoP9VBIPIKzNh52dma0llzEmwKIbC/AXF6tWq48hkGXAu31pj7FUVY9VBWDWaxQV/wCUXbvHCp2jpD6AwA9YqFYcWqbb+bs4ufExyYRYipW0uchTe+hFhc9W/EngNKWS7gp9CUj7ShvcRXO1ZmXnyUtaULiItxpYmHW1zIntpXtTYRhmSLMGL2sbW4sV4einddyZP7SP9k1jtlw+O0zwjksotYG/f/5pvnUGp0m5Z5yJ6EJ+IqJ7w7PxMONiw8WHklhfoy0yxyZVDOQ4JUFVIAvqeYq9stfDf0kfk/255uFfiLlD3akg+2p2KatlbvwQNnjSzWtmJJNvcOHKnWusRrl66RMR5ZoooqtMWrCoBwAHhRRQIp45M2gzKTca2Kn7qXVzlbQ65dOJtp31Qu9m9eOix4hj2neMkAsqx5V5a2uDwvx50F/UCm3YEpaFC0omLC5ZbW11toTwv2040G1Fa1tQFFFFAUwb1bejw0bZiLlSdSAFXhmYngNafzVXb5YeRMc+ICmaFkWKeMC7qi3OeIfSIzG68xwoNcBtZpMwZbMvHhfua3MHt0FctsYglDc2A1OnceNtBQmx4IESZJXGHYXRlHSQC/YuUvCfssqj10n2nNC6MI8RGcykAnORqLaiN2Nu64qK5bOxyxRXa924XBUH0kW5XqIb844SyRKPoKed/OI+CipBiuimRMPLMmZbFWRpFtbQ5BLxcAXy63F7a1jA7vYTSVVmxKuoyMCEBkubq2YZhYWN1Itr3UEx8k20I48IkBOVyzNxFiWN7acGtbQ1YYqsdnbGCKFjjCLxyrwBOp15m/OpfuvtRnMkEv42C2v14mF0fx0KnvU9tVEgoorBoE20cfHBG0szrHGouWYgAVF49/43UNDBI0bGyvIUiDd4V2z2PLq69lVTv1tDESbTmEjZhDIVgWYhYkSwtIq8HN76i57edPmxMCigzSSiaU9VSxUkEi5yC+gt7h31xzZfjjjy74cPyTzqE4ff/DAjpQqHlfO3tEdYxHlJwYjcpIrOoJVSwUM3JQTqCe8UwMCxChQbkMx+lrpbNbq3tw5CkmPClelcJlYFFW1xobXFxqOVeaOsn7q9U9BE/pskW5vlNgxgfpQmHKmyh5BdvrdUgEAHS5qWxbWhbzZA32et/DeqcGz4wy/ggHSKGByqpst7k35sTcnuHO9dzhYpCobDpEFF7ZVJIsRmZl4am/DkK3PWR6ZjoLT9rcl2zAvnyon22CfxWpThsWkgvG6uO1WDD1g1VeCxLJnUMwUBbAMSvmnle2pv6qiW8O8DrlIyJNE4ZJYxkcdZdGyWzAg6qRy9FdMXUVyTqHPP0lsUd0z4eiKKj24e8n9IYNMRkMZN1ZTwzLoSp5qeRqQ16HkaPextx5X4X76r3EttxwzRTYJbMRbK+liRa7Ib2tTlvDuTJiZnlXaOMhDcI43CothbSwvbS/rrG4OEliwISd3eTXOXJLXzHS519tBCNpxbwXs+IwrA62tce2Ootit39pNKrM2Fzi5FhZTx84dHqauLbTgEE6AKSfC/Gquxu/UYmBETlBpmuAT3gHlQKtn4XbilVjxOGS9gLADwv8zUxw2A24qZpMdAe4RqT7YRWNlYhX6J14MVI9Nql22oekwrpcrmW1xxFxxFAq2J03QocQytJa5ZAQD2acjanAGqm3V8lmfDxSYnGY9JjqyxzhVFmIFgUJ1AB486tlRQZooooCoRtVvn5Pte4VNzUE3uwMsEjYlFMkDWMqjzoyNC6jmtuPZagbkxRwbtKqGTDSn8JhAzZSeM8a8z9dPpDUajXltDcLCzESwOnRSDOhVQykHW4YHUUrwWKSRQyMGU8x/zQ1Ed8NmTYdWxOCleJk1eMEmNxfUhDcA8zYa689aCM764KHDTnDdD0llDZ2JTjpZVXw4391GwtsywIUi6OEMbnKLm9gNS5OpAHqp6k2PtbFhGxMGDaw6plDB1HGxyNf0U8bM3TxaflcHB+gwqu37U3D1GopHu3tLGNOjK0sgLDPfMY8t9b8lFr61KV3kgbb2Hjw0qy5sPLHMYzmUHMHQFhoSChHdmtzrhNumsotisRiMQPqtJ0cfh0cOVbUv2Rs7C4WSJII44mdwAFADNr+01EWHSbaMLvGVRshOl7Hhz4EEeINKBWaorvbWw4J5lEkS5QgXKLgBlZgbW7waRP5OcCdRGVPara+0EVMtq4YCXMBx1Pj/wVqq1mWoQo+TmIfi8RiE/WBH7uWub7jTW6mPdrcA6MwHYBeY2HoqdkdtNW0t4cLh5FimlRXYXAPZewJP0R401C7mOEWk3Sx/96jfS2oN7dlyhIHprk2720xexga9rknWw4DzL2HZwqxVQcvZW9qzNKz9Q1GS8cTP/AFU2I2PtNOCwrc9sepPjanHdPybF5Vkx7JIL5wi6hmvqXNhccBbWp5jor2roMcsKoTxYFUGurngPZ7Kta1jiEvktaNTJ0XFojCMIQvmghRkv9UW4eq1Lqb8Js4DKzlmYa6scobXULw5mnCtubU0y4I6Td0j/AOY1PRqP7P8A+4/Sv/Gx+NBH9+JCMO5GnUb3iqbj2tKqjK7AKuT6J6pvcDqeb1jxPOre3+ucJLYEkRsbDjpY+69eezNIeDNlPYwtagujcOYth4AeTWHgG0FWdjT8yfCqo8nLfg0B7WuO/rcfCrT2gfwc+FFOGzvxSfZHupVSPZf4mP7C+4UsogooooCsGs0UFe71bmSo5xOzbI51kh4K/eoOl+7TuI5wqXyhdGxjxOGZZF0ZbgEH7Li45Ve9qTYrARSfjI0k+2qt7xQUlL5VYxwhN/znUe4VrDv5jcR/0uDzX4ELJKPSVygeurrg2TAhukESn82NB7hSygpnD7D25i/PIw6H6xWOw7ggZz6fXUx3P8nyYSTp5ZGnntox0Ud4BuSeVye2ptRQArBrNFBWHlF3nnwuKCxFSpQGzrcX7dCCPXTLhvKdIPxkEZ71cr7CD76tHbe7OGxRUzxByvA3I9BsdRWmF3SwUfmYWAeMasfWwNBBMN5ToD58Mi/ZZG9hIqF71SYXFY1Z1nMaOfnekjckDKqkAR5s1wunDXjV9NsTDHQ4eEj9En3UkxO6OBfzsJAfCNR7gKCP4De3Z+UBcTGLAAZiVJAFvpAGnOHbeGbzZ4j+uvxNJsb5MdmyfkMn6N3X2Xt7Kj20PIzCQegxMqnskCOPDqhTb11NLtK8RjI7XEiW+2v30iwM0eIxcCo6v0CvIwU3AbqotyNL9cm1V/ivJBjVPUeBx2lmQ+rKasvcDdX5BCVdg0khBcr5oteyi/G1zr30NpRWaKKqNTVUb8fLcFLiJoOkaOezAxjNkawBzIeRte4B41bNasgPEXoPMGJ8p+M4M0T2uOtHY998pWovNtaNpM5w0NybkAyBCe0oGt6OFes8ZuzhJTeXDROe1kBpEdw9nf3LD/4YoPPGG8ouJXKFECBbWsh0A4cXt7KmOztvbQ2miwo0jBj1mC9HGF7yAM3gL1buH3PwKG6YSAEdka07w4dUFlUKO4WoNMFDkjROORQvqAHwpRRaigKKKKAooooCiiigKKKKAooooCiiigKKKKAooooCg0UUGBWaKKAooooCiiigKKKKAooooCiiigKKKKD/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zh-CN" altLang="en-US">
              <a:latin typeface="Calibri" pitchFamily="34" charset="0"/>
            </a:endParaRPr>
          </a:p>
        </p:txBody>
      </p:sp>
      <p:sp>
        <p:nvSpPr>
          <p:cNvPr id="5123" name="AutoShape 4" descr="data:image/jpeg;base64,/9j/4AAQSkZJRgABAQAAAQABAAD/2wCEAAkGBxQTEhUUEhQWFRUUGBwYFxgXFxcYGBkXHBUYFx0YGBgYHCggGBolHBUVITEiJykrLi4uGB8zODMsNygtLisBCgoKDg0OGA8QGiwkHCQsLCw3LC0sLCwsLC4sLCwsLCssLCwsLCwsLCwsLCwsLCwsLC0rKywrLCwsLCwrLCwsLP/AABEIAOEA4QMBIgACEQEDEQH/xAAcAAABBAMBAAAAAAAAAAAAAAAABAUGBwECAwj/xABOEAACAQIDBAUHBgoJAwQDAAABAgMAEQQSIQUGMUETIlFhcQcygZGhscEUI0JSctEkM0Nic4KSorLSFRZTVJOzwuHwNETxCGN00xclNf/EABkBAQEBAQEBAAAAAAAAAAAAAAABAgMEBf/EACcRAQACAgEEAgEEAwAAAAAAAAABAgMRMQQSIVETQSIygeHwFEKR/9oADAMBAAIRAxEAPwC8aKKKAovSXFY5E4m5+qLE+qoTtvebaDsY8LheiH9rKQdO0AE/GgsCsXqioto4+J2L4jF4mUnRcrxQL2CxF38BlHjTlszaO1FYy47GJhor6JYO5F+QPC47fVQXHes1UG1fKTisyx4CEzseb8xzJAtlGnEmw7q64nyrSYeMmeOOSUfQgJKqex34X5dW9BbV6Krzd/ykPOuZ8G8SfWZrD0Ai59Vu+ppsra0eIUmM3t5w5jxHxoF9FcsSbI1vqn3VBttb5x4eZ4naxXtd9R2+d3GmxPqKrUeUKH6378n81bDf+LtP7cn31nur7XUrIoqtzv8Axdp/bk++tP8A8iQ/WH7b/wA1O6vs1Ky6KrM+UeD64/xH/mrU+UrD/wBov+I/81Xug1KzqKrKPyiwNqsgI7pH/mpXsbfmHEYhII3BdyQAJHvoCx+lyCk+iqiwr0kxm0oYvxkiJ9pgPZWdnsTGCTc6i57mIqtN69xUlaadZpEdnLNoGB+ecW4g2so0N7WFqCZzb74JdOmv4I/vy2pM/lCwI/KN+w33VVDblN/em9MZ/wDsrgNyHvf5TfuKfc1XSLYfylYEfTk/wzQvlN2dzldfGGU/wqaqg7lycpk/Zb+auuN8nrR4qCJ8TpNkBsh0uGJNi/5vCmhcGD372fKQExKXOgDB017Ouo1qRKb1T+wt21wvTR5zJllYBiAptYaE3Jt3Xq2sCLRp9lf4RUV3ooooA1D96NoTy4hcFhTk6nSYiUGxVCSqopsbMxDa8QBp3TA1Fdm64/Ht2dAnqjZrfv0DBPuHG3FXJ7Vxk4Y9+o4+muH9SSvmS46LvSaN/wCLWuO6crjaGJ1axLXvnsSJABfRhexIFyp8eSbykbZxeQZEiEKSxsLm7s8ciutwSLKSo0F9OYqKXPsLFp5m0cSvdLhel9opPLFi+DYrAy900Txt7eFM20fKDj2wwaXBtGDIh6RC4sFdTlYalWOUixqWbrb3/Lonl6F4lQgAuRle99VJtoLc6eQyyfKVRg2DwckZ1PQTBS3eR1abcA2DlPVhyOmvRvcgH6wBJBI7accLt5MbJPE2HVQhNnUqSQDl1tZla/Ai47+1o2Rh7pjEP4zCfOxvzIFiVbtuDb0U2aPCxyzHKqmxqV7q7N+TyAltW6pHLX/enDDSoYUdFCh1VvWAaSQz/Pxj89feK0iV4rzG+yfdVDeUcA7QlPgOPe9XxivMb7J91UHvy2bGynvH+quOb9LePk0QU4QmkMI/5al8I8fVXm7a+nfcuWPm+iOWp40hMYPb6jW7tck6691Yt4+oVjthdy4thlPI+o1zbZyHip9v30q9dYrUeBywWy2JKwRs3MgDhew5mnTyabKxCbWwryQMiBpSWKqNWw8wANjXLZWMeNpCjBSYza5Qagrbzwb+A1qV7p9MMdDncFc72F04fJZuNoV1zX58K9VOIcLcra2Z+KX0/wARpj2z+Kl9P+fJT1sc3hX0/wARpl2wfm5fT/nvXWHNBtstMImOHCtLplDmy8dfZTCJ9oLqAsh06pUKOIv1uWl+3hUladRYMygnQC4FzbkOZ51kyjv/AOe/jyqo3Wl+8Y/D8F9qP+GSm2J7kcMtu+/pHLlTnvD/ANfg/GP+GSg1nPzuI/TP7hVg4P8AFp9ke4VX2I/Gz/pn+FWDhPMT7I9wqK7UUUUAaheDxiRz7ReRgqjEILn/AONDYetqmhqqduXdMXLH1ymN6UIBfpFjjjjK25iwb1UCzY22tmtO74dozIxyswDAi5BNwwFlJA1Glz30t3zf5mL/AOTB/nLVFQL0WOthgWjaUdHYX6jNfLbXUAspH/mru2zhZJIIEUZmWWF21HBHBY3J14VJIbb94eNsOpZEY9NCLlQTYyqLa8tT66cGUBcqiwHALpa3AC3AaU174lngUKpY9NCbKCTYSqSbDkBrSTb21pI8kcIDSSiTKDwYpGWCX5FjYDvNRTFsLZcsEsrSgANmsQ6tclw3DLmGg45rH6orlsJrzbTHbhmP7q/dTBszfOXFG0gRZACQUuitpfK6kkDgwzCxBte96et1jefHEfSwjEelb0PpYmzX/A8Oe2JP4BSLCyfhMX6Rf4hWNl4j8Aw1/wCxj/gFMZ2pknjYEXDrb9oca2i2MZ5j/ZPuNeed6ZwcVJ6Pe1ehcWfm3+yfcarNdnQnV8LDIx4u6lmOt+N+V653r3RqGqzqVdwsKVswCHwqejAwcsHh/wBg/fWThIbW+SQW+wfvrj8V/cOnyVVh0i93qrHyhRzHqP3VZv8AR8H9zw/+GfvrU7Mw/wDcsP8A4Z++sxgv7hflqrE42MfSH7LfdWh2nF9f91/5atA7Jwx/7HDf4f8AvWv9C4X+44X/AAv961GGftPlhWce0VCyMGYgxst1AGpA49IvDTlr3ipXudNfHxfOBrNJoJUcH8GnbQDiLOo9BqQf0RhuHyLDBTxHRkD0i9dMFs/DwuJIMJh45BcB0QhlzKVNjfsYj013rXUac7TtYewT+Dx/Z+JqJ757w4fCIRiJOj6XME6rsCRMzEdRTbQ86le73/TRfZ+Jqm//AFB+Zh/0snvNbZJ594NnykFsQuhBFwy6qbi91B40q/rDhGDKcTFZvzlGlgNb8eHOqt2Ts5GhkllBIXQWNtQLnX0+ykaQIRmtYXI87stpw/OqouLZe0MLGixpiI2VeHzinnflpbWnzbW1YX2jg1jlRzmj0Rg3BZL8OFrj11S20d3kSNnVmuovY21tXfyY/wD9PCcuvr6jQXbOfnZ/0r1YeG8xfsj3VXc342f9K/vqxcP5q+A91ZV0ooooMMdKraGGWGPK+Hd2LuWChToWYg3JFx99WSaZN4d5MNgwpxDEZ75QqsxbLa/AWHEcbcaCDLBAjZ/k7xOeJVGU+kpoaVf0uo/K27nsPeAa64jyq4Afkp2/UjHvkv7KbMR5TMA3HCynx6Mf6qaNnBtonkVPo+40zbcDyoAhCurB0YG9mBuOIFvRSSbfLZjf9rKveCg9zVx/rBs5uBxUf7DD2y/CmjaLQ7ty/KTM3UuxY5NdTxy24AnXuqTbsC2JxagEZ8KyoLHU2AAAtS3CnCym0eNdSeAkgJ9sZqTbG3KaCc4sTiVSnVRIyCdORLW59lNG0UbbJGGggRTnWNEbtDBQCoHbUg3T3NLkS4jW9iFPLW+vfTpuluj0Z6SZeuST4XPAeupwiACwoMRx2UDkBb0UzbQ3Uw0ubNHlLCxZGZCNLXFjYH0U+Vi9BGsBuNhI1ylXk1JzSSuzeFwRpSn+qGD/ALH9+T+asbR2vMuJEEUSsCgYuzWsSToB6KWvLOAbKl/E1NwEf9UMH/Y/vyfzUf1Pwf8AY/vyfzUbvbZkneZJIwhiIF1a4N7+rhT5VDH/AFPwf9j+/J/NWP6nYP8Asf35P5qfqKCOYrcjBupXo2S/0kkkDDW+hzVnZu5mEhC2RnKm4aSR3Ym543Njx7KfMRiVQXdgo7zUU3l2izsBDMVXLrlIHWue219O/lViGbXiqXIoAAAsByqjf/UAerD3Sv7iad8T8tQF/lE5XuVCP4jUY8oTtPDs7OSzSYhgSbXPXy629FNaZrkiw352THhNkwIEUSFUDsBYszKWYnt1b2CofuXs2PEYnCwzKWSUyZgCVuACbXHDVRU58us/zUKD659QWofuGbY7B9wf2p/vRtce1tzMEAVEbWIsQXc6euqi3HwfQ7bSLlHKyjwvp7DV8bSe96p7DRZd40/PZW9agH+E0FhyH5yf9LJ/EasiDzV8B7qrVz15v0sn8Rqy4fNHgPdRW9FFFQayGwPhUWl2FhtoZZcQvSCNnVFuQBcqGJAPWJKDjwtUpYaVU+297JcC0mHRdGkZla4Fi5vlsVPO9BMU3V2Wn5DDDxyn13NbfINlJxTBjxEXxrz47oxLFr3ufNvwJv8ASojEY+lxI+j28PpUR6BOH2Sfo4L1RVqd3Nkv+Rwp8MnwNUMksXNuRPmchx+lXeHoCdW1JQeYeLAlbdbvqi6pfJ5syXRYVB/9qRlt+y1Pmy0EJXDglgigKWN2y2Ns3f1TVK7u7eTCOZYZCCUN7qbZA4voSRxAq2d1sd8pkee3FQPUo7QLcW9dRUoooooMGqf312jjY8VKqPOyXJUKxUBf1eV7+qrhqIZj8vHZ1x7b/Gs2ZtG1XQYXGuBJ0bOGvZmZmNgbHvte49FdYGmLZCihteqFa+gufVV0yKA6WFtDyHaD/wA8a7vApNyqk+A7LVjTnOKJUpJHi4iCqOlzxRmUnny486mHk8xmKlnbpmlEaqeq5zAtdbanXQE1L4oVLG9gb6WNjoT2eimTdfEt8qljtcauWv2sLW0141YgrSIlMRWTWitW9dHZWu1w/wAsnSa7K1igOoC25f8AOdIF2XCOEajwzj3NU43twAMfSgdePmNCVJsQSOXP0VEFbx9d/hXSPLx5ImsmzGZYQWjAQjW4vp6WNMG1fnI9jknQ4tv80H4U6begklJiiRnYg6LqbDQmoDtDbkwjw0ax64Ocyodbtds1mHiLaHnUs6YfZ78ts93gF+Gb4VHd0XIx2FA+oPcfgK5747dfG9HI8XRlSQQCSDoDfUCw9dJtlbSWHEwM3mplLEatbKdB6z66y7vQ+Ok0qrgb7w4fwX/VS/aXlLwluqkrfqAe81FNhbwpLteHEspjjUgG+tgAdTYd9Ba5PWm/SyfxGrNQaDwqh9sbxZhKISfnHc5uHVLNbL4ir1wrXRT2qD7KSrrRWKKgDVNeWLA5ZM4+kM3gVIN/Tc+o1cpqu/KttRcP0V+MwZDbzsoKk2vcAXtxB50FEtKL8RYtfjyYWPtFaCXQa62U8ex8tTPC7fxModokDCMAtZI7gEkDS1zwPCu52hizGJAqG5YZOjQOLcSVK8P9udZm9Y5lEDklsDrwDj1sBXRcYATrwa/7CWHtvUl2ltHF2F4hyIIiXQm2U3Atc3GlL9k4qeRAXKhiRYdGiniQbjLfhY+upbJWI23Sk3nUIhhcSCVTkcin7IbpH9or0d5O4bYUMfOckt3Hs9AsPRVQbeXEQRLMJQGzKYxZQcwY9gDeaL8auTyeTB9n4eQG/SJnbuYnrL6CCPRVpeLRuC9JpOpSSiiitMiotMtscD+cfbEh+FSmotjjbGp3yD2w/wC1ZskniXzk9Pu/2pWaRSH5xR2D4P8AdS41g0QJEGvxHWPuv771G9g7GWd3eRpOqxAyOyXFhYEqQbDU+JqRKrWJB5E21+rSHctrpIe1zVhJ5KtmuySyQO5cIqSRs2rZGLKVY/SKsnHjZhenqmXEH8NS393kv/iJb/VTwnAVtpzxUOdGU/SFqh7buTA+aD4MLe0CptWK1E6YtSLco7sDYJhaSR7Z3XKADew48e0m1eb96d3sWkz3w8tsx1VGYceN14V6yrR4VPEA02sViI1Dxe7ypo3SL9rMPfSdJbG4Nj217Ql2ZC3nRqfRSKXdbBt52HjP6oq7XTyMNqy/X9in3ilDzFokYkXMlrgAXFuHVAvXqiTcbZ544WL1VvhdzMDGQUw0YI1GnPt1qbNKw8n25z4grJMpWIa2NwWP3VdcSBQAOA0ojjCiwFhW9RRRRRQYPCqD8oG1hitqyRSsBFhhkTkC30gSOeYkfq1fGKzZGyedlOW/1rae21ebN69lS4eYfK4xnnUysLqTdna5OXS+a5486k+SJ0ctjYFs2WLIpKqLjTQG57+AFvGtNt7XSDEGJiHAGcugDLmc6KV55bDiTyqN9IoN7Nfx7R41zLJwyngB6Bw51w/xomfy8ut8sWjUQlR2wkaqwfMuhDCzgtlIJva5Nrjn6ab03hDEowAOgUgsqvmGnWBujanX/azKroOCm1ye7UWPPvNbDEoPodnZ9HQc+VK9LWHKJ9FGNxIcFrsSo1EjZnGVsp15jwq1PITtQtDPhWN+gfMg7FkJY/vZj6aqZcWn1Bz5LzNzVreR7ZnWbEqwVSjRmMDVjnQ52buyEAW+kda7xGo0b2taigUVQVFNs6YyM/nRn1h1+AqV1Ft4NMSh/R/5jD41m3CSc5Pxq+r1dJ99OLc6QTnrJ9o++3xpcTXNTeZrK2mlu/6p7u4U37ij5gk8zf2mnAk9GwA5H1m9R/d/aREPQxAmY2AupyrpYux4WGunM2FajlD7hV6SeaXkAsC/qks5/aYD9Q080i2dhhGiovBdL8y3NieZJv6SaW1uFFcp5Qoua6037aNo7/VIPtt8axltNaTaPpqkbtEOZxbHnathi27RUcG0dTqNOIvwrntDbTRRl1jaUggZEtmILAEi/YDf0V8eOpyb+3u+GqVDGnsFbjG9opgG0KH2oBx99ar11vaT00eknjkDC4rpUVw23o1uSw8ON/QKfNkYxpY87JkuTbW91B0bUAi/ZX0umzxlrv7eXLjmk6LqKxes16HIUUUUBUJ373WXHFSUOaMEK40NjxHeO41NqKDzZvXuw2CdQ9yrglWOmo4js5j1037IaJZlMsZlj1ui8TobWsRz7xXqCSMNoQCO/WojvVidmYdkXEwRF5ASq9GlyAQCbmw4kUTSn8DFEjZ5kM0dmvGsWRhdDYl9LWax0Y8KQjocgvGL2sSWvc3OvDTSw9F6nuP3j2XGM0ezY5D2AxA+Oppx3Q39wUsqxDA/J2YhVIWN9SbDzNQO+ppqZRvdXyefKolmIZVYnKoJFwDa9zrx7KtfdrYQwqhFGVQOFPorNVBRRRQFRbew2kjP2fZKPvqU1Dt/8WsYiYgkk9X0EEj1c+6pbhJ4OeIxK9IBcaHt/wDcTj2UtOOTUZtQKrvFb22aJ5FJU5swHEnMrCxPZpp302bP3kcTGRyDESSUv1wL9XU6G2nCucJFolYMu0AsczDXICR2X1Op7NaS7ju5iYMbyFgXNvNXKD6zc+snlUWm2+JYZQq2ErMATxVcluyxN7cO+p3uY6vhxIotnJv3lAIyfWhqwkWiZ0fUWwtW1FFdGxXLEQhwVbga60VJjcakidIdtnY4iu41BPfmv6NDUJGGdZ2d8SWYk5EC2REOoDC9rjt7qsveZ+qoAvxPuHxqsN6oSznKxVgQe4i1rEemvk3taM846TqHupETj77R5LYdrDRS12ZsoOigk6AaHn4UsnbQ5gCR2NTLPsJkVVL5jmRybWuApsVJAsNeF+2nCXYEbRMwOQnXL0p4+Aa1eq/T+Y15/aP4c65f7uT1sOGE26RYyLkHOcw1AsLnnxqTTbT0CRjgNctiLdgPL01UiF4UZcySar0YV7sL3JvysNNeOtS7cnByLJHmIGe7EEliQNeHAe2vTjp2V043nunaZ4DDyaMSUXs4k/Ae2nUUVmujmKKKKAooooCoxvrh0boCyKx6QgFlBIBQ3AJGgOlSe9RjfOQDoNfyh/hoIZvTs6EBMsMQ6zcI0HLuFMe5Ef8A+1hPLr+HK1SDeeYEKB2k007jJ+HwnvPuJ+FRV2UVis1UFFFFAVC/KbhUeBXLLeJwQCdetZdB6amZqifKdG52k5YaALbn1cotUlm/BLj1J6OxC8iSQAOfFrAcLUkh2oCqEEAO2Q6gG50BIJvl43a1gKctnpAMDicwQzdE/RAqpbPkOXLcXve3Cmvd/HEwMJsxl4gMmWw0vxhsT9ls3YCdKkV050rERrZx2dYA2A53a411tpbQjTjzq2dwsgwcaqwJ6zEAi4LSMTp4k1Wu+OAgbDRGBIOlI6/RRorX78up9Psrj5GMJNHj2OWytC2e+htmWxHab+80iup2Urq29rzFZrArWV7An1ePAe01p2JsXjwltLkkDS3x9ddYMSGBtoRxB0I8aaWiBZmIzZQSL8rBxceJUm/HrV0haxs30dPFQ2gPaQDf1UUk27JmfTUAD4n7qhG2MPeQ94+F/hU02g9yT2n2DQeyo3tmPUHh39hGo+NfAy21mm8e30scbp2uGMkzBbfRAHqUUjxD9Ui3KsribBmC35lfqm2o8DxBrni8QojZtbWJOhvw7OZr7ePJW8RarwWrNZ1KObvoh0WJkIWNiS+ZXzBxdVyjLYodLniKtHdYZp1/MjN/TYfH2VX+xXCxRkgiyKOsMp0zcRy7bd9WlufgCkXSOLNLY2PEKPNB8b39IroykNFYrNGRRRRQFNW39q9AosLs5IHoFyadaiu/cGZYdDbOdRfTQHl4Gg5x49pBcvfuH3DhTRvNG14SNAHN2I0FxzHfSrBQ6DMA1ufP1it8TnUXtofzra68taioptWBraEub93ZXHdbCzLiYnCMLE624DK2vhwp+hkPWOW2XXz7fCs4jGKts5RM3DM1/YQPXQS/Y+2ukcxta/IjnYXIp7qA7s4YjGqS2b5sm+ltbcLadnrqfVUFFFFBg1R20cSZsRLI2pZzbwBsB6gKt/ePGmHDSyLxVTbxOg99UxhlrF3DNPjRRhsYljofVy7adcPiFayrEpYi9vpW7bXv300w4HqZSVI5XUnu5OKW4TDhJAwZL5Rr0b8QMg/KfVJ9lZ/FziMfsqx+HdRmdCB+rYejNek+xMUYsXCwNuuFPerGxHtpVtCV5FIYi3g3uMhFNGK01GhBuO4jUGpOonwxusTE1XgK1lS4t6fSDce0Uk2LjOmgikPF0Vj4219t6XV2e5HdobRWBiJgwEgIGRWfML3+iLi2Z/RauIcyMx6wW9vNbrHS50HC/rsKcN5tifK4hGWy2bNwBF7EfE+utdk7BWGARmzlQbNa3hwrnkp311tutu2dkLxankAeJ099IMXGri1ri/H7qVYzCFVuA5y8SVsLfGk2zS8l0QZgePZ664R0lItNp+3X5raiEM23hZY8zxAkjQEePMc/CmPa+0cRGzIegYKbZizqez6muvjVszbNe4XItzwzag+DD3Vxn3clb8nGD23N/fXjrjy0mfw3+7vOSlv9kO3TQ5o3lRZVCg/Syq4NsvW6zEcb27OPK3MHOHUMOfsqNbP3YkU/OOthyAvYdgvUmw0ARQq8BXrwRm7pm0aj1y8+WaaiK8u1FFFexwFFFFAU37ZS6DuPwNOFJdpLeNu7X1GgjkqBQDyJtTbtbFBQPON+Wvxp0lnW2uvdTRtPFw5etGV7/NBuLcjUUg2aelLjrKCpFxoddND21XXlC2HLh3SR5elzHKrHRxa56w7dON6s3ZDQ5L5WbSx6xI434E9lRPywSIUwwUAXZzYdyoP9VBIPIKzNh52dma0llzEmwKIbC/AXF6tWq48hkGXAu31pj7FUVY9VBWDWaxQV/wCUXbvHCp2jpD6AwA9YqFYcWqbb+bs4ufExyYRYipW0uchTe+hFhc9W/EngNKWS7gp9CUj7ShvcRXO1ZmXnyUtaULiItxpYmHW1zIntpXtTYRhmSLMGL2sbW4sV4einddyZP7SP9k1jtlw+O0zwjksotYG/f/5pvnUGp0m5Z5yJ6EJ+IqJ7w7PxMONiw8WHklhfoy0yxyZVDOQ4JUFVIAvqeYq9stfDf0kfk/255uFfiLlD3akg+2p2KatlbvwQNnjSzWtmJJNvcOHKnWusRrl66RMR5ZoooqtMWrCoBwAHhRRQIp45M2gzKTca2Kn7qXVzlbQ65dOJtp31Qu9m9eOix4hj2neMkAsqx5V5a2uDwvx50F/UCm3YEpaFC0omLC5ZbW11toTwv2040G1Fa1tQFFFFAUwb1bejw0bZiLlSdSAFXhmYngNafzVXb5YeRMc+ICmaFkWKeMC7qi3OeIfSIzG68xwoNcBtZpMwZbMvHhfua3MHt0FctsYglDc2A1OnceNtBQmx4IESZJXGHYXRlHSQC/YuUvCfssqj10n2nNC6MI8RGcykAnORqLaiN2Nu64qK5bOxyxRXa924XBUH0kW5XqIb844SyRKPoKed/OI+CipBiuimRMPLMmZbFWRpFtbQ5BLxcAXy63F7a1jA7vYTSVVmxKuoyMCEBkubq2YZhYWN1Itr3UEx8k20I48IkBOVyzNxFiWN7acGtbQ1YYqsdnbGCKFjjCLxyrwBOp15m/OpfuvtRnMkEv42C2v14mF0fx0KnvU9tVEgoorBoE20cfHBG0szrHGouWYgAVF49/43UNDBI0bGyvIUiDd4V2z2PLq69lVTv1tDESbTmEjZhDIVgWYhYkSwtIq8HN76i57edPmxMCigzSSiaU9VSxUkEi5yC+gt7h31xzZfjjjy74cPyTzqE4ff/DAjpQqHlfO3tEdYxHlJwYjcpIrOoJVSwUM3JQTqCe8UwMCxChQbkMx+lrpbNbq3tw5CkmPClelcJlYFFW1xobXFxqOVeaOsn7q9U9BE/pskW5vlNgxgfpQmHKmyh5BdvrdUgEAHS5qWxbWhbzZA32et/DeqcGz4wy/ggHSKGByqpst7k35sTcnuHO9dzhYpCobDpEFF7ZVJIsRmZl4am/DkK3PWR6ZjoLT9rcl2zAvnyon22CfxWpThsWkgvG6uO1WDD1g1VeCxLJnUMwUBbAMSvmnle2pv6qiW8O8DrlIyJNE4ZJYxkcdZdGyWzAg6qRy9FdMXUVyTqHPP0lsUd0z4eiKKj24e8n9IYNMRkMZN1ZTwzLoSp5qeRqQ16HkaPextx5X4X76r3EttxwzRTYJbMRbK+liRa7Ib2tTlvDuTJiZnlXaOMhDcI43CothbSwvbS/rrG4OEliwISd3eTXOXJLXzHS519tBCNpxbwXs+IwrA62tce2Ootit39pNKrM2Fzi5FhZTx84dHqauLbTgEE6AKSfC/Gquxu/UYmBETlBpmuAT3gHlQKtn4XbilVjxOGS9gLADwv8zUxw2A24qZpMdAe4RqT7YRWNlYhX6J14MVI9Nql22oekwrpcrmW1xxFxxFAq2J03QocQytJa5ZAQD2acjanAGqm3V8lmfDxSYnGY9JjqyxzhVFmIFgUJ1AB486tlRQZooooCoRtVvn5Pte4VNzUE3uwMsEjYlFMkDWMqjzoyNC6jmtuPZagbkxRwbtKqGTDSn8JhAzZSeM8a8z9dPpDUajXltDcLCzESwOnRSDOhVQykHW4YHUUrwWKSRQyMGU8x/zQ1Ed8NmTYdWxOCleJk1eMEmNxfUhDcA8zYa689aCM764KHDTnDdD0llDZ2JTjpZVXw4391GwtsywIUi6OEMbnKLm9gNS5OpAHqp6k2PtbFhGxMGDaw6plDB1HGxyNf0U8bM3TxaflcHB+gwqu37U3D1GopHu3tLGNOjK0sgLDPfMY8t9b8lFr61KV3kgbb2Hjw0qy5sPLHMYzmUHMHQFhoSChHdmtzrhNumsotisRiMQPqtJ0cfh0cOVbUv2Rs7C4WSJII44mdwAFADNr+01EWHSbaMLvGVRshOl7Hhz4EEeINKBWaorvbWw4J5lEkS5QgXKLgBlZgbW7waRP5OcCdRGVPara+0EVMtq4YCXMBx1Pj/wVqq1mWoQo+TmIfi8RiE/WBH7uWub7jTW6mPdrcA6MwHYBeY2HoqdkdtNW0t4cLh5FimlRXYXAPZewJP0R401C7mOEWk3Sx/96jfS2oN7dlyhIHprk2720xexga9rknWw4DzL2HZwqxVQcvZW9qzNKz9Q1GS8cTP/AFU2I2PtNOCwrc9sepPjanHdPybF5Vkx7JIL5wi6hmvqXNhccBbWp5jor2roMcsKoTxYFUGurngPZ7Kta1jiEvktaNTJ0XFojCMIQvmghRkv9UW4eq1Lqb8Js4DKzlmYa6scobXULw5mnCtubU0y4I6Td0j/AOY1PRqP7P8A+4/Sv/Gx+NBH9+JCMO5GnUb3iqbj2tKqjK7AKuT6J6pvcDqeb1jxPOre3+ucJLYEkRsbDjpY+69eezNIeDNlPYwtagujcOYth4AeTWHgG0FWdjT8yfCqo8nLfg0B7WuO/rcfCrT2gfwc+FFOGzvxSfZHupVSPZf4mP7C+4UsogooooCsGs0UFe71bmSo5xOzbI51kh4K/eoOl+7TuI5wqXyhdGxjxOGZZF0ZbgEH7Li45Ve9qTYrARSfjI0k+2qt7xQUlL5VYxwhN/znUe4VrDv5jcR/0uDzX4ELJKPSVygeurrg2TAhukESn82NB7hSygpnD7D25i/PIw6H6xWOw7ggZz6fXUx3P8nyYSTp5ZGnntox0Ud4BuSeVye2ptRQArBrNFBWHlF3nnwuKCxFSpQGzrcX7dCCPXTLhvKdIPxkEZ71cr7CD76tHbe7OGxRUzxByvA3I9BsdRWmF3SwUfmYWAeMasfWwNBBMN5ToD58Mi/ZZG9hIqF71SYXFY1Z1nMaOfnekjckDKqkAR5s1wunDXjV9NsTDHQ4eEj9En3UkxO6OBfzsJAfCNR7gKCP4De3Z+UBcTGLAAZiVJAFvpAGnOHbeGbzZ4j+uvxNJsb5MdmyfkMn6N3X2Xt7Kj20PIzCQegxMqnskCOPDqhTb11NLtK8RjI7XEiW+2v30iwM0eIxcCo6v0CvIwU3AbqotyNL9cm1V/ivJBjVPUeBx2lmQ+rKasvcDdX5BCVdg0khBcr5oteyi/G1zr30NpRWaKKqNTVUb8fLcFLiJoOkaOezAxjNkawBzIeRte4B41bNasgPEXoPMGJ8p+M4M0T2uOtHY998pWovNtaNpM5w0NybkAyBCe0oGt6OFes8ZuzhJTeXDROe1kBpEdw9nf3LD/4YoPPGG8ouJXKFECBbWsh0A4cXt7KmOztvbQ2miwo0jBj1mC9HGF7yAM3gL1buH3PwKG6YSAEdka07w4dUFlUKO4WoNMFDkjROORQvqAHwpRRaigKKKKAooooCiiigKKKKAooooCiiigKKKKAooooCg0UUGBWaKKAooooCiiigKKKKAooooCiiigKKKKD/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zh-CN" altLang="en-US">
              <a:latin typeface="Calibri" pitchFamily="34" charset="0"/>
            </a:endParaRPr>
          </a:p>
        </p:txBody>
      </p:sp>
      <p:pic>
        <p:nvPicPr>
          <p:cNvPr id="5124" name="Picture 7" descr="http://www.hotcouponworld.com/wp-content/uploads/2012/04/Small-Appliance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00113" y="3500438"/>
            <a:ext cx="3167062"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Picture 9" descr="http://www.appliancist.com/miele-steamer-free-standing-dg-105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92725" y="4581525"/>
            <a:ext cx="2620963" cy="2033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6" name="Picture 11" descr="http://static.bootic.com/_pictures/1412379/zojirushi-bb-pac20-home-bakery-virtuoso-breadmaker.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64163" y="333375"/>
            <a:ext cx="2303462" cy="193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7" name="Picture 13" descr="https://encrypted-tbn1.gstatic.com/images?q=tbn:ANd9GcRJcEHFPDEKgnOGGA991UyB5SZ6FqGEy18EO99Sb6oLhvKnCeM0"/>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932363" y="2420938"/>
            <a:ext cx="3240087"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8" name="TextBox 8"/>
          <p:cNvSpPr txBox="1">
            <a:spLocks noChangeArrowheads="1"/>
          </p:cNvSpPr>
          <p:nvPr/>
        </p:nvSpPr>
        <p:spPr bwMode="auto">
          <a:xfrm>
            <a:off x="962323" y="71765"/>
            <a:ext cx="26981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zh-CN" altLang="en-US" sz="2800" dirty="0" smtClean="0">
                <a:latin typeface="標楷體" panose="03000509000000000000" pitchFamily="65" charset="-120"/>
                <a:ea typeface="標楷體" panose="03000509000000000000" pitchFamily="65" charset="-120"/>
              </a:rPr>
              <a:t>常用廚房小電器</a:t>
            </a:r>
            <a:endParaRPr lang="zh-CN" altLang="en-US" sz="2800" dirty="0">
              <a:latin typeface="標楷體" panose="03000509000000000000" pitchFamily="65" charset="-120"/>
              <a:ea typeface="標楷體" panose="03000509000000000000" pitchFamily="65" charset="-120"/>
            </a:endParaRPr>
          </a:p>
        </p:txBody>
      </p:sp>
      <p:pic>
        <p:nvPicPr>
          <p:cNvPr id="5129" name="Picture 15" descr="http://upload.wikimedia.org/wikipedia/commons/thumb/d/d1/Food_Processor_2.jpg/250px-Food_Processor_2.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958850" y="765175"/>
            <a:ext cx="3070225"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95952060"/>
      </p:ext>
    </p:extLst>
  </p:cSld>
  <p:clrMapOvr>
    <a:masterClrMapping/>
  </p:clrMapOvr>
  <mc:AlternateContent xmlns:mc="http://schemas.openxmlformats.org/markup-compatibility/2006">
    <mc:Choice xmlns:p14="http://schemas.microsoft.com/office/powerpoint/2010/main" xmlns="" Requires="p14">
      <p:transition spd="slow" p14:dur="2000" advTm="12000"/>
    </mc:Choice>
    <mc:Fallback>
      <p:transition spd="slow" advTm="12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0(2).jpg"/>
          <p:cNvPicPr>
            <a:picLocks noGrp="1" noChangeAspect="1"/>
          </p:cNvPicPr>
          <p:nvPr isPhoto="1"/>
        </p:nvPicPr>
        <p:blipFill>
          <a:blip r:embed="rId2">
            <a:extLst>
              <a:ext uri="{28A0092B-C50C-407E-A947-70E740481C1C}">
                <a14:useLocalDpi xmlns:a14="http://schemas.microsoft.com/office/drawing/2010/main" xmlns="" val="0"/>
              </a:ext>
            </a:extLst>
          </a:blip>
          <a:srcRect/>
          <a:stretch>
            <a:fillRect/>
          </a:stretch>
        </p:blipFill>
        <p:spPr bwMode="auto">
          <a:xfrm>
            <a:off x="1034605" y="116632"/>
            <a:ext cx="7272338" cy="517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Rectangle 1"/>
          <p:cNvSpPr>
            <a:spLocks noChangeArrowheads="1"/>
          </p:cNvSpPr>
          <p:nvPr/>
        </p:nvSpPr>
        <p:spPr bwMode="auto">
          <a:xfrm>
            <a:off x="1436911" y="5517232"/>
            <a:ext cx="640873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zh-CN"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砧板多人性化，切完就直接撥入鐵盤，或盛不要的皮、籽等。 </a:t>
            </a:r>
            <a:endParaRPr lang="zh-CN"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1637792230"/>
      </p:ext>
    </p:extLst>
  </p:cSld>
  <p:clrMapOvr>
    <a:masterClrMapping/>
  </p:clrMapOvr>
  <mc:AlternateContent xmlns:mc="http://schemas.openxmlformats.org/markup-compatibility/2006">
    <mc:Choice xmlns:p14="http://schemas.microsoft.com/office/powerpoint/2010/main" xmlns="" Requires="p14">
      <p:transition spd="slow" p14:dur="2000" advTm="12000"/>
    </mc:Choice>
    <mc:Fallback>
      <p:transition spd="slow" advTm="12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http://mmsns.qpic.cn/mmsns/CX1srjJKxQaqQI8Ux5zNfLnc1UODfgxic37EqvOspwjDnTKDWMOOSXA/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913" y="836613"/>
            <a:ext cx="6480175" cy="466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Rectangle 1"/>
          <p:cNvSpPr>
            <a:spLocks noChangeArrowheads="1"/>
          </p:cNvSpPr>
          <p:nvPr/>
        </p:nvSpPr>
        <p:spPr bwMode="auto">
          <a:xfrm>
            <a:off x="1835150" y="5440353"/>
            <a:ext cx="540067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zh-CN"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切</a:t>
            </a:r>
            <a:r>
              <a:rPr lang="zh-TW"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麵</a:t>
            </a:r>
            <a:r>
              <a:rPr lang="zh-CN"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包也有簡便的等分器，德國人的精</a:t>
            </a:r>
            <a:r>
              <a:rPr lang="zh-TW"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準</a:t>
            </a:r>
            <a:r>
              <a:rPr lang="zh-CN"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處處可見。</a:t>
            </a:r>
            <a:endParaRPr lang="zh-CN" altLang="en-US" sz="2800" dirty="0">
              <a:latin typeface="標楷體" panose="03000509000000000000" pitchFamily="65" charset="-120"/>
              <a:ea typeface="標楷體" panose="03000509000000000000" pitchFamily="65" charset="-120"/>
              <a:cs typeface="MingLiU" pitchFamily="49" charset="-120"/>
            </a:endParaRPr>
          </a:p>
        </p:txBody>
      </p:sp>
    </p:spTree>
    <p:extLst>
      <p:ext uri="{BB962C8B-B14F-4D97-AF65-F5344CB8AC3E}">
        <p14:creationId xmlns:p14="http://schemas.microsoft.com/office/powerpoint/2010/main" xmlns="" val="65818310"/>
      </p:ext>
    </p:extLst>
  </p:cSld>
  <p:clrMapOvr>
    <a:masterClrMapping/>
  </p:clrMapOvr>
  <mc:AlternateContent xmlns:mc="http://schemas.openxmlformats.org/markup-compatibility/2006">
    <mc:Choice xmlns:p14="http://schemas.microsoft.com/office/powerpoint/2010/main" xmlns="" Requires="p14">
      <p:transition spd="slow" p14:dur="2000" advTm="12000"/>
    </mc:Choice>
    <mc:Fallback>
      <p:transition spd="slow" advTm="12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404664"/>
            <a:ext cx="8229600" cy="1143000"/>
          </a:xfrm>
        </p:spPr>
        <p:txBody>
          <a:bodyPr>
            <a:normAutofit fontScale="90000"/>
          </a:bodyPr>
          <a:lstStyle/>
          <a:p>
            <a:r>
              <a:rPr lang="zh-TW" altLang="en-US" dirty="0" smtClean="0">
                <a:latin typeface="標楷體" panose="03000509000000000000" pitchFamily="65" charset="-120"/>
                <a:ea typeface="標楷體" panose="03000509000000000000" pitchFamily="65" charset="-120"/>
              </a:rPr>
              <a:t>在餐廳裡吃飯德國人走後通常不必換桌巾，因為桌巾乾淨如新</a:t>
            </a:r>
            <a:endParaRPr lang="zh-TW" altLang="en-US" dirty="0">
              <a:latin typeface="標楷體" panose="03000509000000000000" pitchFamily="65" charset="-120"/>
              <a:ea typeface="標楷體" panose="03000509000000000000" pitchFamily="65" charset="-120"/>
            </a:endParaRPr>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t="27436"/>
          <a:stretch/>
        </p:blipFill>
        <p:spPr bwMode="auto">
          <a:xfrm>
            <a:off x="467544" y="1628800"/>
            <a:ext cx="8257532" cy="5040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7221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6000" dirty="0" smtClean="0">
                <a:latin typeface="標楷體" panose="03000509000000000000" pitchFamily="65" charset="-120"/>
                <a:ea typeface="標楷體" panose="03000509000000000000" pitchFamily="65" charset="-120"/>
              </a:rPr>
              <a:t>四</a:t>
            </a:r>
            <a:r>
              <a:rPr lang="en-US" altLang="zh-TW" sz="6000" dirty="0" smtClean="0">
                <a:latin typeface="標楷體" panose="03000509000000000000" pitchFamily="65" charset="-120"/>
                <a:ea typeface="標楷體" panose="03000509000000000000" pitchFamily="65" charset="-120"/>
              </a:rPr>
              <a:t>.</a:t>
            </a:r>
            <a:r>
              <a:rPr lang="zh-TW" altLang="en-US" sz="6000" dirty="0" smtClean="0">
                <a:latin typeface="標楷體" panose="03000509000000000000" pitchFamily="65" charset="-120"/>
                <a:ea typeface="標楷體" panose="03000509000000000000" pitchFamily="65" charset="-120"/>
              </a:rPr>
              <a:t>德國人</a:t>
            </a:r>
            <a:r>
              <a:rPr lang="zh-TW" altLang="en-US" sz="6000" dirty="0">
                <a:latin typeface="標楷體" panose="03000509000000000000" pitchFamily="65" charset="-120"/>
                <a:ea typeface="標楷體" panose="03000509000000000000" pitchFamily="65" charset="-120"/>
              </a:rPr>
              <a:t>的居住環境</a:t>
            </a:r>
            <a:endParaRPr lang="zh-TW" altLang="en-US" sz="6000" dirty="0"/>
          </a:p>
        </p:txBody>
      </p:sp>
      <p:sp>
        <p:nvSpPr>
          <p:cNvPr id="3" name="內容版面配置區 2"/>
          <p:cNvSpPr>
            <a:spLocks noGrp="1"/>
          </p:cNvSpPr>
          <p:nvPr>
            <p:ph idx="1"/>
          </p:nvPr>
        </p:nvSpPr>
        <p:spPr/>
        <p:txBody>
          <a:bodyPr>
            <a:normAutofit/>
          </a:bodyPr>
          <a:lstStyle/>
          <a:p>
            <a:r>
              <a:rPr lang="zh-TW" altLang="en-US" sz="6000" dirty="0" smtClean="0">
                <a:latin typeface="標楷體" panose="03000509000000000000" pitchFamily="65" charset="-120"/>
                <a:ea typeface="標楷體" panose="03000509000000000000" pitchFamily="65" charset="-120"/>
              </a:rPr>
              <a:t>德國人的住家，有些設計頗具巧思，值得參考</a:t>
            </a:r>
            <a:endParaRPr lang="zh-TW" altLang="en-US" sz="6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71049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476672"/>
            <a:ext cx="8568952" cy="6120680"/>
          </a:xfrm>
        </p:spPr>
        <p:txBody>
          <a:bodyPr/>
          <a:lstStyle/>
          <a:p>
            <a:pPr algn="just"/>
            <a:r>
              <a:rPr lang="zh-TW" altLang="zh-TW" sz="5400" b="1" dirty="0">
                <a:latin typeface="標楷體" panose="03000509000000000000" pitchFamily="65" charset="-120"/>
                <a:ea typeface="標楷體" panose="03000509000000000000" pitchFamily="65" charset="-120"/>
              </a:rPr>
              <a:t>國名</a:t>
            </a:r>
            <a:r>
              <a:rPr lang="zh-TW" altLang="zh-TW" sz="5400" b="1" dirty="0" smtClean="0">
                <a:latin typeface="標楷體" panose="03000509000000000000" pitchFamily="65" charset="-120"/>
                <a:ea typeface="標楷體" panose="03000509000000000000" pitchFamily="65" charset="-120"/>
              </a:rPr>
              <a:t>：</a:t>
            </a:r>
            <a:r>
              <a:rPr lang="zh-TW" altLang="zh-TW" sz="5400" dirty="0" smtClean="0">
                <a:latin typeface="標楷體" panose="03000509000000000000" pitchFamily="65" charset="-120"/>
                <a:ea typeface="標楷體" panose="03000509000000000000" pitchFamily="65" charset="-120"/>
              </a:rPr>
              <a:t>德意志</a:t>
            </a:r>
            <a:r>
              <a:rPr lang="zh-TW" altLang="zh-TW" sz="5400" dirty="0">
                <a:latin typeface="標楷體" panose="03000509000000000000" pitchFamily="65" charset="-120"/>
                <a:ea typeface="標楷體" panose="03000509000000000000" pitchFamily="65" charset="-120"/>
              </a:rPr>
              <a:t>聯邦共和國</a:t>
            </a:r>
            <a:r>
              <a:rPr lang="en-US" altLang="zh-TW" dirty="0"/>
              <a:t/>
            </a:r>
            <a:br>
              <a:rPr lang="en-US" altLang="zh-TW" dirty="0"/>
            </a:br>
            <a:r>
              <a:rPr lang="en-US" altLang="zh-TW" dirty="0"/>
              <a:t> </a:t>
            </a:r>
            <a:endParaRPr lang="en-US" altLang="zh-TW" sz="4400" dirty="0"/>
          </a:p>
          <a:p>
            <a:pPr algn="ctr"/>
            <a:r>
              <a:rPr lang="en-US" altLang="zh-TW" sz="4400" dirty="0" smtClean="0"/>
              <a:t>(</a:t>
            </a:r>
            <a:r>
              <a:rPr lang="en-US" altLang="zh-TW" sz="4400" dirty="0"/>
              <a:t>The Federal Republic of Germany, </a:t>
            </a:r>
            <a:r>
              <a:rPr lang="zh-TW" altLang="en-US" sz="4400" dirty="0" smtClean="0"/>
              <a:t>                     </a:t>
            </a:r>
            <a:endParaRPr lang="en-US" altLang="zh-TW" sz="4400" dirty="0" smtClean="0"/>
          </a:p>
          <a:p>
            <a:pPr algn="ctr"/>
            <a:r>
              <a:rPr lang="en-US" altLang="zh-TW" sz="4400" dirty="0" smtClean="0"/>
              <a:t>Die </a:t>
            </a:r>
            <a:r>
              <a:rPr lang="en-US" altLang="zh-TW" sz="4400" dirty="0" err="1"/>
              <a:t>Bundesrepublik</a:t>
            </a:r>
            <a:r>
              <a:rPr lang="en-US" altLang="zh-TW" sz="4400" dirty="0"/>
              <a:t> Deutschland)</a:t>
            </a:r>
            <a:endParaRPr lang="zh-TW" altLang="zh-TW" sz="4400" dirty="0"/>
          </a:p>
          <a:p>
            <a:pPr algn="ctr"/>
            <a:r>
              <a:rPr lang="zh-TW" altLang="zh-TW" sz="4400" b="1" dirty="0">
                <a:latin typeface="標楷體" panose="03000509000000000000" pitchFamily="65" charset="-120"/>
                <a:ea typeface="標楷體" panose="03000509000000000000" pitchFamily="65" charset="-120"/>
              </a:rPr>
              <a:t>國慶日：</a:t>
            </a:r>
            <a:r>
              <a:rPr lang="zh-TW" altLang="zh-TW" sz="4400" dirty="0">
                <a:latin typeface="標楷體" panose="03000509000000000000" pitchFamily="65" charset="-120"/>
                <a:ea typeface="標楷體" panose="03000509000000000000" pitchFamily="65" charset="-120"/>
              </a:rPr>
              <a:t>１０月３日（１９９０年德國重新統一日）</a:t>
            </a:r>
            <a:r>
              <a:rPr lang="en-US" altLang="zh-TW" sz="4400" dirty="0">
                <a:latin typeface="標楷體" panose="03000509000000000000" pitchFamily="65" charset="-120"/>
                <a:ea typeface="標楷體" panose="03000509000000000000" pitchFamily="65" charset="-120"/>
              </a:rPr>
              <a:t> </a:t>
            </a:r>
            <a:endParaRPr lang="zh-TW" altLang="zh-TW" sz="4400" dirty="0">
              <a:latin typeface="標楷體" panose="03000509000000000000" pitchFamily="65" charset="-120"/>
              <a:ea typeface="標楷體" panose="03000509000000000000" pitchFamily="65" charset="-120"/>
            </a:endParaRPr>
          </a:p>
          <a:p>
            <a:pPr algn="ctr"/>
            <a:endParaRPr lang="zh-TW" altLang="en-US" dirty="0"/>
          </a:p>
        </p:txBody>
      </p:sp>
    </p:spTree>
    <p:extLst>
      <p:ext uri="{BB962C8B-B14F-4D97-AF65-F5344CB8AC3E}">
        <p14:creationId xmlns:p14="http://schemas.microsoft.com/office/powerpoint/2010/main" xmlns="" val="56260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图片 1" descr="http://mmbiz.qpic.cn/mmbiz/IYVwj2ObFu0UGstkNUFg2jvwVgQHL53CmIkSibEv4YicF7N2YHK2xvPQLsKT38NsVa17dhJk7KWAic7EwhzZ8Yqpg/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8520" y="63500"/>
            <a:ext cx="9144000"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5" name="Text Box 5"/>
          <p:cNvSpPr txBox="1">
            <a:spLocks noChangeArrowheads="1"/>
          </p:cNvSpPr>
          <p:nvPr/>
        </p:nvSpPr>
        <p:spPr bwMode="auto">
          <a:xfrm>
            <a:off x="228600" y="63500"/>
            <a:ext cx="8915400"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zh-TW" altLang="en-US" sz="2400" dirty="0">
                <a:latin typeface="標楷體" pitchFamily="65" charset="-120"/>
                <a:ea typeface="標楷體" panose="03000509000000000000" pitchFamily="65" charset="-120"/>
              </a:rPr>
              <a:t>台灣</a:t>
            </a:r>
            <a:r>
              <a:rPr lang="zh-TW" altLang="en-US" sz="2400" dirty="0" smtClean="0">
                <a:latin typeface="標楷體" pitchFamily="65" charset="-120"/>
                <a:ea typeface="標楷體" panose="03000509000000000000" pitchFamily="65" charset="-120"/>
              </a:rPr>
              <a:t>見到</a:t>
            </a:r>
            <a:r>
              <a:rPr lang="zh-TW" altLang="en-US" sz="2400" dirty="0">
                <a:latin typeface="標楷體" pitchFamily="65" charset="-120"/>
                <a:ea typeface="標楷體" panose="03000509000000000000" pitchFamily="65" charset="-120"/>
              </a:rPr>
              <a:t>的</a:t>
            </a:r>
            <a:r>
              <a:rPr lang="zh-TW" altLang="en-US" sz="2400" dirty="0" smtClean="0">
                <a:latin typeface="標楷體" pitchFamily="65" charset="-120"/>
                <a:ea typeface="標楷體" panose="03000509000000000000" pitchFamily="65" charset="-120"/>
              </a:rPr>
              <a:t>窗戶除了橫推，基本</a:t>
            </a:r>
            <a:r>
              <a:rPr lang="zh-TW" altLang="en-US" sz="2400" dirty="0">
                <a:latin typeface="標楷體" pitchFamily="65" charset="-120"/>
                <a:ea typeface="標楷體" panose="03000509000000000000" pitchFamily="65" charset="-120"/>
              </a:rPr>
              <a:t>都是向外推開</a:t>
            </a:r>
            <a:r>
              <a:rPr lang="zh-TW" altLang="en-US" sz="2400" dirty="0" smtClean="0">
                <a:latin typeface="標楷體" pitchFamily="65" charset="-120"/>
                <a:ea typeface="標楷體" panose="03000509000000000000" pitchFamily="65" charset="-120"/>
              </a:rPr>
              <a:t>的</a:t>
            </a:r>
            <a:r>
              <a:rPr lang="zh-TW" altLang="en-US" sz="2400" dirty="0">
                <a:latin typeface="標楷體" pitchFamily="65" charset="-120"/>
                <a:ea typeface="標楷體" panose="03000509000000000000" pitchFamily="65" charset="-120"/>
              </a:rPr>
              <a:t>。</a:t>
            </a:r>
            <a:r>
              <a:rPr lang="zh-TW" altLang="en-US" sz="2400" dirty="0" smtClean="0">
                <a:latin typeface="標楷體" pitchFamily="65" charset="-120"/>
                <a:ea typeface="標楷體" panose="03000509000000000000" pitchFamily="65" charset="-120"/>
              </a:rPr>
              <a:t>德國的窗戶卻是</a:t>
            </a:r>
            <a:r>
              <a:rPr lang="zh-TW" altLang="en-US" sz="2400" dirty="0">
                <a:latin typeface="標楷體" pitchFamily="65" charset="-120"/>
                <a:ea typeface="標楷體" panose="03000509000000000000" pitchFamily="65" charset="-120"/>
              </a:rPr>
              <a:t>向內拉開的</a:t>
            </a:r>
            <a:r>
              <a:rPr lang="zh-TW" altLang="en-US" sz="2400" dirty="0" smtClean="0">
                <a:latin typeface="標楷體" pitchFamily="65" charset="-120"/>
                <a:ea typeface="標楷體" panose="03000509000000000000" pitchFamily="65" charset="-120"/>
              </a:rPr>
              <a:t>。為什麼？德國人說窗戶</a:t>
            </a:r>
            <a:r>
              <a:rPr lang="zh-TW" altLang="en-US" sz="2400" dirty="0">
                <a:latin typeface="標楷體" pitchFamily="65" charset="-120"/>
                <a:ea typeface="標楷體" panose="03000509000000000000" pitchFamily="65" charset="-120"/>
              </a:rPr>
              <a:t>向內拉開擦玻璃時很</a:t>
            </a:r>
            <a:r>
              <a:rPr lang="zh-TW" altLang="en-US" sz="2400" dirty="0" smtClean="0">
                <a:latin typeface="標楷體" pitchFamily="65" charset="-120"/>
                <a:ea typeface="標楷體" panose="03000509000000000000" pitchFamily="65" charset="-120"/>
              </a:rPr>
              <a:t>方便，很安全。如果必須</a:t>
            </a:r>
            <a:r>
              <a:rPr lang="zh-TW" altLang="en-US" sz="2400" dirty="0">
                <a:latin typeface="標楷體" pitchFamily="65" charset="-120"/>
                <a:ea typeface="標楷體" panose="03000509000000000000" pitchFamily="65" charset="-120"/>
              </a:rPr>
              <a:t>將胳膊甚至大半個身體探出窗外才能擦到外推窗戶的玻璃外側，住樓房時這很危險</a:t>
            </a:r>
            <a:r>
              <a:rPr lang="zh-CN" altLang="en-US" sz="2400" dirty="0">
                <a:latin typeface="標楷體" pitchFamily="65" charset="-120"/>
                <a:ea typeface="標楷體" panose="03000509000000000000" pitchFamily="65" charset="-120"/>
              </a:rPr>
              <a:t>。</a:t>
            </a:r>
          </a:p>
        </p:txBody>
      </p:sp>
    </p:spTree>
    <p:extLst>
      <p:ext uri="{BB962C8B-B14F-4D97-AF65-F5344CB8AC3E}">
        <p14:creationId xmlns:p14="http://schemas.microsoft.com/office/powerpoint/2010/main" xmlns="" val="143706994"/>
      </p:ext>
    </p:extLst>
  </p:cSld>
  <p:clrMapOvr>
    <a:masterClrMapping/>
  </p:clrMapOvr>
  <mc:AlternateContent xmlns:mc="http://schemas.openxmlformats.org/markup-compatibility/2006">
    <mc:Choice xmlns:p14="http://schemas.microsoft.com/office/powerpoint/2010/main" xmlns="" Requires="p14">
      <p:transition spd="slow" p14:dur="2000" advTm="10000"/>
    </mc:Choice>
    <mc:Fallback>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图片 2" descr="http://mmsns.qpic.cn/mmsns/K9csWHEsgW3ZrT3dWhjgA1uKCibwErHv50yewoiaEoiaibmU2yqlxZARjg/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 y="88900"/>
            <a:ext cx="4038600"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cmpd="tri">
                <a:solidFill>
                  <a:srgbClr val="003366"/>
                </a:solidFill>
                <a:miter lim="800000"/>
                <a:headEnd/>
                <a:tailEnd/>
              </a14:hiddenLine>
            </a:ext>
          </a:extLst>
        </p:spPr>
      </p:pic>
      <p:sp>
        <p:nvSpPr>
          <p:cNvPr id="6149" name="Text Box 5"/>
          <p:cNvSpPr txBox="1">
            <a:spLocks noChangeArrowheads="1"/>
          </p:cNvSpPr>
          <p:nvPr/>
        </p:nvSpPr>
        <p:spPr bwMode="auto">
          <a:xfrm>
            <a:off x="7635438" y="304800"/>
            <a:ext cx="1292662" cy="655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a:spAutoFit/>
          </a:bodyPr>
          <a:lstStyle/>
          <a:p>
            <a:pPr>
              <a:spcBef>
                <a:spcPct val="50000"/>
              </a:spcBef>
            </a:pPr>
            <a:r>
              <a:rPr lang="zh-CN" altLang="en-US" sz="2400" dirty="0" smtClean="0">
                <a:latin typeface="標楷體" pitchFamily="65" charset="-120"/>
                <a:ea typeface="標楷體" panose="03000509000000000000" pitchFamily="65" charset="-120"/>
              </a:rPr>
              <a:t>德</a:t>
            </a:r>
            <a:r>
              <a:rPr lang="zh-TW" altLang="en-US" sz="2400" dirty="0" smtClean="0">
                <a:latin typeface="標楷體" pitchFamily="65" charset="-120"/>
                <a:ea typeface="標楷體" panose="03000509000000000000" pitchFamily="65" charset="-120"/>
              </a:rPr>
              <a:t>國</a:t>
            </a:r>
            <a:r>
              <a:rPr lang="zh-TW" altLang="en-US" sz="2400" dirty="0">
                <a:latin typeface="標楷體" pitchFamily="65" charset="-120"/>
                <a:ea typeface="標楷體" panose="03000509000000000000" pitchFamily="65" charset="-120"/>
              </a:rPr>
              <a:t>的窗戶有兩種打開方式，一種是常規的橫向內拉全開，一種是縱向小角度內傾，後者相當於在窗戶上端開了個大縫，既透氣又不會漏雨。</a:t>
            </a:r>
            <a:endParaRPr lang="zh-CN" altLang="en-US" sz="2400" dirty="0">
              <a:latin typeface="標楷體" pitchFamily="65" charset="-120"/>
              <a:ea typeface="標楷體" panose="03000509000000000000" pitchFamily="65" charset="-120"/>
            </a:endParaRPr>
          </a:p>
        </p:txBody>
      </p:sp>
      <p:pic>
        <p:nvPicPr>
          <p:cNvPr id="6150" name="图片 3" descr="http://mmsns.qpic.cn/mmsns/K9csWHEsgW3ZrT3dWhjgA1uKCibwErHv5iar3iaMibz76RUiaEQgUCNIE0g/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81200" y="3581400"/>
            <a:ext cx="4038600" cy="320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cmpd="tri">
                <a:solidFill>
                  <a:srgbClr val="003366"/>
                </a:solidFill>
                <a:miter lim="800000"/>
                <a:headEnd/>
                <a:tailEnd/>
              </a14:hiddenLine>
            </a:ext>
          </a:extLst>
        </p:spPr>
      </p:pic>
      <p:sp>
        <p:nvSpPr>
          <p:cNvPr id="6151" name="Rectangle 7"/>
          <p:cNvSpPr>
            <a:spLocks noChangeArrowheads="1"/>
          </p:cNvSpPr>
          <p:nvPr/>
        </p:nvSpPr>
        <p:spPr bwMode="auto">
          <a:xfrm>
            <a:off x="1905000" y="3505200"/>
            <a:ext cx="4191000" cy="3352800"/>
          </a:xfrm>
          <a:prstGeom prst="rect">
            <a:avLst/>
          </a:prstGeom>
          <a:noFill/>
          <a:ln w="76200" cmpd="tri">
            <a:solidFill>
              <a:srgbClr val="00336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p>
        </p:txBody>
      </p:sp>
      <p:sp>
        <p:nvSpPr>
          <p:cNvPr id="6152" name="Rectangle 8"/>
          <p:cNvSpPr>
            <a:spLocks noChangeArrowheads="1"/>
          </p:cNvSpPr>
          <p:nvPr/>
        </p:nvSpPr>
        <p:spPr bwMode="auto">
          <a:xfrm>
            <a:off x="0" y="0"/>
            <a:ext cx="4191000" cy="3657600"/>
          </a:xfrm>
          <a:prstGeom prst="rect">
            <a:avLst/>
          </a:prstGeom>
          <a:noFill/>
          <a:ln w="76200" cmpd="tri">
            <a:solidFill>
              <a:srgbClr val="00336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p>
        </p:txBody>
      </p:sp>
      <p:sp>
        <p:nvSpPr>
          <p:cNvPr id="6153" name="AutoShape 9"/>
          <p:cNvSpPr>
            <a:spLocks/>
          </p:cNvSpPr>
          <p:nvPr/>
        </p:nvSpPr>
        <p:spPr bwMode="auto">
          <a:xfrm>
            <a:off x="4876800" y="876300"/>
            <a:ext cx="1143000" cy="723900"/>
          </a:xfrm>
          <a:prstGeom prst="borderCallout2">
            <a:avLst>
              <a:gd name="adj1" fmla="val 15792"/>
              <a:gd name="adj2" fmla="val -6667"/>
              <a:gd name="adj3" fmla="val 15792"/>
              <a:gd name="adj4" fmla="val -32639"/>
              <a:gd name="adj5" fmla="val 78949"/>
              <a:gd name="adj6" fmla="val -60000"/>
            </a:avLst>
          </a:prstGeom>
          <a:solidFill>
            <a:schemeClr val="accent1"/>
          </a:solidFill>
          <a:ln w="9525">
            <a:solidFill>
              <a:srgbClr val="00006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zh-CN" altLang="en-US" sz="2000" dirty="0">
                <a:solidFill>
                  <a:schemeClr val="bg2"/>
                </a:solidFill>
                <a:latin typeface="標楷體" panose="03000509000000000000" pitchFamily="65" charset="-120"/>
                <a:ea typeface="標楷體" panose="03000509000000000000" pitchFamily="65" charset="-120"/>
              </a:rPr>
              <a:t>横向内拉全</a:t>
            </a:r>
            <a:r>
              <a:rPr lang="zh-TW" altLang="en-US" sz="2000" dirty="0">
                <a:solidFill>
                  <a:schemeClr val="bg2"/>
                </a:solidFill>
                <a:latin typeface="標楷體" panose="03000509000000000000" pitchFamily="65" charset="-120"/>
                <a:ea typeface="標楷體" panose="03000509000000000000" pitchFamily="65" charset="-120"/>
              </a:rPr>
              <a:t>開</a:t>
            </a:r>
          </a:p>
        </p:txBody>
      </p:sp>
      <p:sp>
        <p:nvSpPr>
          <p:cNvPr id="6154" name="AutoShape 10"/>
          <p:cNvSpPr>
            <a:spLocks/>
          </p:cNvSpPr>
          <p:nvPr/>
        </p:nvSpPr>
        <p:spPr bwMode="auto">
          <a:xfrm>
            <a:off x="228600" y="4610100"/>
            <a:ext cx="1219200" cy="723900"/>
          </a:xfrm>
          <a:prstGeom prst="borderCallout2">
            <a:avLst>
              <a:gd name="adj1" fmla="val 15792"/>
              <a:gd name="adj2" fmla="val 106250"/>
              <a:gd name="adj3" fmla="val 15792"/>
              <a:gd name="adj4" fmla="val 118491"/>
              <a:gd name="adj5" fmla="val 142106"/>
              <a:gd name="adj6" fmla="val 131250"/>
            </a:avLst>
          </a:prstGeom>
          <a:solidFill>
            <a:schemeClr val="accent1"/>
          </a:solidFill>
          <a:ln w="9525">
            <a:solidFill>
              <a:srgbClr val="0033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zh-CN" altLang="en-US" sz="2000" dirty="0">
                <a:solidFill>
                  <a:schemeClr val="bg1"/>
                </a:solidFill>
                <a:latin typeface="標楷體" panose="03000509000000000000" pitchFamily="65" charset="-120"/>
                <a:ea typeface="標楷體" panose="03000509000000000000" pitchFamily="65" charset="-120"/>
              </a:rPr>
              <a:t>横向旋</a:t>
            </a:r>
            <a:r>
              <a:rPr lang="zh-TW" altLang="en-US" sz="2000" dirty="0">
                <a:solidFill>
                  <a:schemeClr val="bg1"/>
                </a:solidFill>
                <a:latin typeface="標楷體" panose="03000509000000000000" pitchFamily="65" charset="-120"/>
                <a:ea typeface="標楷體" panose="03000509000000000000" pitchFamily="65" charset="-120"/>
              </a:rPr>
              <a:t>轉上開</a:t>
            </a:r>
            <a:endParaRPr lang="zh-CN" altLang="en-US" sz="2000" dirty="0">
              <a:solidFill>
                <a:schemeClr val="bg1"/>
              </a:solidFill>
              <a:latin typeface="標楷體" panose="03000509000000000000" pitchFamily="65" charset="-120"/>
              <a:ea typeface="標楷體" panose="03000509000000000000" pitchFamily="65" charset="-120"/>
            </a:endParaRPr>
          </a:p>
        </p:txBody>
      </p:sp>
      <p:sp>
        <p:nvSpPr>
          <p:cNvPr id="6155" name="Text Box 11"/>
          <p:cNvSpPr txBox="1">
            <a:spLocks noChangeArrowheads="1"/>
          </p:cNvSpPr>
          <p:nvPr/>
        </p:nvSpPr>
        <p:spPr bwMode="auto">
          <a:xfrm>
            <a:off x="6228184" y="266700"/>
            <a:ext cx="1292662" cy="662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a:spAutoFit/>
          </a:bodyPr>
          <a:lstStyle/>
          <a:p>
            <a:pPr>
              <a:spcBef>
                <a:spcPct val="50000"/>
              </a:spcBef>
            </a:pPr>
            <a:r>
              <a:rPr lang="zh-TW" altLang="en-US" sz="2400" dirty="0" smtClean="0">
                <a:latin typeface="標楷體" panose="03000509000000000000" pitchFamily="65" charset="-120"/>
                <a:ea typeface="標楷體" panose="03000509000000000000" pitchFamily="65" charset="-120"/>
              </a:rPr>
              <a:t>有人</a:t>
            </a:r>
            <a:r>
              <a:rPr lang="zh-CN" altLang="en-US" sz="2400" dirty="0" smtClean="0">
                <a:latin typeface="標楷體" panose="03000509000000000000" pitchFamily="65" charset="-120"/>
                <a:ea typeface="標楷體" panose="03000509000000000000" pitchFamily="65" charset="-120"/>
              </a:rPr>
              <a:t>第一次</a:t>
            </a:r>
            <a:r>
              <a:rPr lang="zh-CN" altLang="en-US" sz="2400" dirty="0">
                <a:latin typeface="標楷體" panose="03000509000000000000" pitchFamily="65" charset="-120"/>
                <a:ea typeface="標楷體" panose="03000509000000000000" pitchFamily="65" charset="-120"/>
              </a:rPr>
              <a:t>去德</a:t>
            </a:r>
            <a:r>
              <a:rPr lang="zh-TW" altLang="en-US" sz="2400" dirty="0">
                <a:latin typeface="標楷體" panose="03000509000000000000" pitchFamily="65" charset="-120"/>
                <a:ea typeface="標楷體" panose="03000509000000000000" pitchFamily="65" charset="-120"/>
              </a:rPr>
              <a:t>國時不知道，在酒店一拉窗框向內倒下來還以為壞了，找服務員投訴，鬧了個笑話。這種窗戶是一百多年前發明的。</a:t>
            </a:r>
            <a:endParaRPr lang="zh-CN"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1399715348"/>
      </p:ext>
    </p:extLst>
  </p:cSld>
  <p:clrMapOvr>
    <a:masterClrMapping/>
  </p:clrMapOvr>
  <mc:AlternateContent xmlns:mc="http://schemas.openxmlformats.org/markup-compatibility/2006">
    <mc:Choice xmlns:p14="http://schemas.microsoft.com/office/powerpoint/2010/main" xmlns="" Requires="p14">
      <p:transition spd="slow" p14:dur="2000" advTm="10000"/>
    </mc:Choice>
    <mc:Fallback>
      <p:transition spd="slow" advTm="1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6152"/>
                                        </p:tgtEl>
                                        <p:attrNameLst>
                                          <p:attrName>style.visibility</p:attrName>
                                        </p:attrNameLst>
                                      </p:cBhvr>
                                      <p:to>
                                        <p:strVal val="visible"/>
                                      </p:to>
                                    </p:set>
                                    <p:animEffect transition="in" filter="wedge">
                                      <p:cBhvr>
                                        <p:cTn id="11" dur="2000"/>
                                        <p:tgtEl>
                                          <p:spTgt spid="6152"/>
                                        </p:tgtEl>
                                      </p:cBhvr>
                                    </p:animEffect>
                                  </p:childTnLst>
                                </p:cTn>
                              </p:par>
                            </p:childTnLst>
                          </p:cTn>
                        </p:par>
                        <p:par>
                          <p:cTn id="12" fill="hold" nodeType="afterGroup">
                            <p:stCondLst>
                              <p:cond delay="2500"/>
                            </p:stCondLst>
                            <p:childTnLst>
                              <p:par>
                                <p:cTn id="13" presetID="20" presetClass="entr" presetSubtype="0" fill="hold" grpId="0" nodeType="afterEffect">
                                  <p:stCondLst>
                                    <p:cond delay="0"/>
                                  </p:stCondLst>
                                  <p:childTnLst>
                                    <p:set>
                                      <p:cBhvr>
                                        <p:cTn id="14" dur="1" fill="hold">
                                          <p:stCondLst>
                                            <p:cond delay="0"/>
                                          </p:stCondLst>
                                        </p:cTn>
                                        <p:tgtEl>
                                          <p:spTgt spid="6153"/>
                                        </p:tgtEl>
                                        <p:attrNameLst>
                                          <p:attrName>style.visibility</p:attrName>
                                        </p:attrNameLst>
                                      </p:cBhvr>
                                      <p:to>
                                        <p:strVal val="visible"/>
                                      </p:to>
                                    </p:set>
                                    <p:animEffect transition="in" filter="wedge">
                                      <p:cBhvr>
                                        <p:cTn id="15" dur="2000"/>
                                        <p:tgtEl>
                                          <p:spTgt spid="6153"/>
                                        </p:tgtEl>
                                      </p:cBhvr>
                                    </p:animEffect>
                                  </p:childTnLst>
                                </p:cTn>
                              </p:par>
                            </p:childTnLst>
                          </p:cTn>
                        </p:par>
                      </p:childTnLst>
                    </p:cTn>
                  </p:par>
                  <p:par>
                    <p:cTn id="16" fill="hold">
                      <p:stCondLst>
                        <p:cond delay="indefinite"/>
                      </p:stCondLst>
                      <p:childTnLst>
                        <p:par>
                          <p:cTn id="17" fill="hold" nodeType="after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49"/>
                                        </p:tgtEl>
                                        <p:attrNameLst>
                                          <p:attrName>style.visibility</p:attrName>
                                        </p:attrNameLst>
                                      </p:cBhvr>
                                      <p:to>
                                        <p:strVal val="visible"/>
                                      </p:to>
                                    </p:set>
                                    <p:animEffect transition="in" filter="fade">
                                      <p:cBhvr>
                                        <p:cTn id="20" dur="500"/>
                                        <p:tgtEl>
                                          <p:spTgt spid="6149"/>
                                        </p:tgtEl>
                                      </p:cBhvr>
                                    </p:animEffect>
                                  </p:childTnLst>
                                </p:cTn>
                              </p:par>
                            </p:childTnLst>
                          </p:cTn>
                        </p:par>
                        <p:par>
                          <p:cTn id="21" fill="hold">
                            <p:stCondLst>
                              <p:cond delay="500"/>
                            </p:stCondLst>
                            <p:childTnLst>
                              <p:par>
                                <p:cTn id="22" presetID="20" presetClass="entr" presetSubtype="0" fill="hold" nodeType="afterEffect">
                                  <p:stCondLst>
                                    <p:cond delay="0"/>
                                  </p:stCondLst>
                                  <p:childTnLst>
                                    <p:set>
                                      <p:cBhvr>
                                        <p:cTn id="23" dur="1" fill="hold">
                                          <p:stCondLst>
                                            <p:cond delay="0"/>
                                          </p:stCondLst>
                                        </p:cTn>
                                        <p:tgtEl>
                                          <p:spTgt spid="6150"/>
                                        </p:tgtEl>
                                        <p:attrNameLst>
                                          <p:attrName>style.visibility</p:attrName>
                                        </p:attrNameLst>
                                      </p:cBhvr>
                                      <p:to>
                                        <p:strVal val="visible"/>
                                      </p:to>
                                    </p:set>
                                    <p:animEffect transition="in" filter="wedge">
                                      <p:cBhvr>
                                        <p:cTn id="24" dur="2000"/>
                                        <p:tgtEl>
                                          <p:spTgt spid="6150"/>
                                        </p:tgtEl>
                                      </p:cBhvr>
                                    </p:animEffect>
                                  </p:childTnLst>
                                </p:cTn>
                              </p:par>
                            </p:childTnLst>
                          </p:cTn>
                        </p:par>
                        <p:par>
                          <p:cTn id="25" fill="hold" nodeType="afterGroup">
                            <p:stCondLst>
                              <p:cond delay="2500"/>
                            </p:stCondLst>
                            <p:childTnLst>
                              <p:par>
                                <p:cTn id="26" presetID="20" presetClass="entr" presetSubtype="0" fill="hold" grpId="0" nodeType="afterEffect">
                                  <p:stCondLst>
                                    <p:cond delay="0"/>
                                  </p:stCondLst>
                                  <p:childTnLst>
                                    <p:set>
                                      <p:cBhvr>
                                        <p:cTn id="27" dur="1" fill="hold">
                                          <p:stCondLst>
                                            <p:cond delay="0"/>
                                          </p:stCondLst>
                                        </p:cTn>
                                        <p:tgtEl>
                                          <p:spTgt spid="6151"/>
                                        </p:tgtEl>
                                        <p:attrNameLst>
                                          <p:attrName>style.visibility</p:attrName>
                                        </p:attrNameLst>
                                      </p:cBhvr>
                                      <p:to>
                                        <p:strVal val="visible"/>
                                      </p:to>
                                    </p:set>
                                    <p:animEffect transition="in" filter="wedge">
                                      <p:cBhvr>
                                        <p:cTn id="28" dur="2000"/>
                                        <p:tgtEl>
                                          <p:spTgt spid="6151"/>
                                        </p:tgtEl>
                                      </p:cBhvr>
                                    </p:animEffect>
                                  </p:childTnLst>
                                </p:cTn>
                              </p:par>
                            </p:childTnLst>
                          </p:cTn>
                        </p:par>
                        <p:par>
                          <p:cTn id="29" fill="hold" nodeType="afterGroup">
                            <p:stCondLst>
                              <p:cond delay="4500"/>
                            </p:stCondLst>
                            <p:childTnLst>
                              <p:par>
                                <p:cTn id="30" presetID="20" presetClass="entr" presetSubtype="0" fill="hold" grpId="0" nodeType="afterEffect">
                                  <p:stCondLst>
                                    <p:cond delay="0"/>
                                  </p:stCondLst>
                                  <p:childTnLst>
                                    <p:set>
                                      <p:cBhvr>
                                        <p:cTn id="31" dur="1" fill="hold">
                                          <p:stCondLst>
                                            <p:cond delay="0"/>
                                          </p:stCondLst>
                                        </p:cTn>
                                        <p:tgtEl>
                                          <p:spTgt spid="6154"/>
                                        </p:tgtEl>
                                        <p:attrNameLst>
                                          <p:attrName>style.visibility</p:attrName>
                                        </p:attrNameLst>
                                      </p:cBhvr>
                                      <p:to>
                                        <p:strVal val="visible"/>
                                      </p:to>
                                    </p:set>
                                    <p:animEffect transition="in" filter="wedge">
                                      <p:cBhvr>
                                        <p:cTn id="32" dur="2000"/>
                                        <p:tgtEl>
                                          <p:spTgt spid="6154"/>
                                        </p:tgtEl>
                                      </p:cBhvr>
                                    </p:animEffect>
                                  </p:childTnLst>
                                </p:cTn>
                              </p:par>
                            </p:childTnLst>
                          </p:cTn>
                        </p:par>
                      </p:childTnLst>
                    </p:cTn>
                  </p:par>
                  <p:par>
                    <p:cTn id="33" fill="hold">
                      <p:stCondLst>
                        <p:cond delay="indefinite"/>
                      </p:stCondLst>
                      <p:childTnLst>
                        <p:par>
                          <p:cTn id="34" fill="hold" nodeType="after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55"/>
                                        </p:tgtEl>
                                        <p:attrNameLst>
                                          <p:attrName>style.visibility</p:attrName>
                                        </p:attrNameLst>
                                      </p:cBhvr>
                                      <p:to>
                                        <p:strVal val="visible"/>
                                      </p:to>
                                    </p:set>
                                    <p:animEffect transition="in" filter="fade">
                                      <p:cBhvr>
                                        <p:cTn id="37"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6151" grpId="0" animBg="1"/>
      <p:bldP spid="6152" grpId="0" animBg="1"/>
      <p:bldP spid="6153" grpId="0" animBg="1"/>
      <p:bldP spid="6154" grpId="0" animBg="1"/>
      <p:bldP spid="615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图片 5" descr="http://mmsns.qpic.cn/mmsns/K9csWHEsgW3ZrT3dWhjgA1uKCibwErHv5uG40XyWMuvoPb7fTaLhSZw/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790575"/>
            <a:ext cx="9144000" cy="608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0" name="Text Box 4"/>
          <p:cNvSpPr txBox="1">
            <a:spLocks noChangeArrowheads="1"/>
          </p:cNvSpPr>
          <p:nvPr/>
        </p:nvSpPr>
        <p:spPr bwMode="auto">
          <a:xfrm>
            <a:off x="228600" y="0"/>
            <a:ext cx="89154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zh-CN" altLang="en-US" sz="2400" dirty="0" smtClean="0">
                <a:latin typeface="標楷體" pitchFamily="65" charset="-120"/>
                <a:ea typeface="標楷體" panose="03000509000000000000" pitchFamily="65" charset="-120"/>
              </a:rPr>
              <a:t>有些</a:t>
            </a:r>
            <a:r>
              <a:rPr lang="zh-CN" altLang="en-US" sz="2400" dirty="0">
                <a:latin typeface="標楷體" pitchFamily="65" charset="-120"/>
                <a:ea typeface="標楷體" panose="03000509000000000000" pitchFamily="65" charset="-120"/>
              </a:rPr>
              <a:t>德</a:t>
            </a:r>
            <a:r>
              <a:rPr lang="zh-TW" altLang="en-US" sz="2400" dirty="0">
                <a:latin typeface="標楷體" pitchFamily="65" charset="-120"/>
                <a:ea typeface="標楷體" panose="03000509000000000000" pitchFamily="65" charset="-120"/>
              </a:rPr>
              <a:t>國房子外牆豎有一人高的金屬箱，頂端與房頂排水管</a:t>
            </a:r>
            <a:r>
              <a:rPr lang="zh-TW" altLang="en-US" sz="2400" dirty="0" smtClean="0">
                <a:latin typeface="標楷體" pitchFamily="65" charset="-120"/>
                <a:ea typeface="標楷體" panose="03000509000000000000" pitchFamily="65" charset="-120"/>
              </a:rPr>
              <a:t>相連，是</a:t>
            </a:r>
            <a:r>
              <a:rPr lang="zh-TW" altLang="en-US" sz="2400" dirty="0">
                <a:latin typeface="標楷體" pitchFamily="65" charset="-120"/>
                <a:ea typeface="標楷體" panose="03000509000000000000" pitchFamily="65" charset="-120"/>
              </a:rPr>
              <a:t>雨水收集器，能裝</a:t>
            </a:r>
            <a:r>
              <a:rPr lang="en-US" altLang="zh-TW" sz="2400" dirty="0">
                <a:latin typeface="標楷體" pitchFamily="65" charset="-120"/>
                <a:ea typeface="標楷體" panose="03000509000000000000" pitchFamily="65" charset="-120"/>
              </a:rPr>
              <a:t>30</a:t>
            </a:r>
            <a:r>
              <a:rPr lang="zh-TW" altLang="en-US" sz="2400" dirty="0">
                <a:latin typeface="標楷體" pitchFamily="65" charset="-120"/>
                <a:ea typeface="標楷體" panose="03000509000000000000" pitchFamily="65" charset="-120"/>
              </a:rPr>
              <a:t>升的雨水，收集的雨水</a:t>
            </a:r>
            <a:endParaRPr lang="zh-CN" altLang="en-US" sz="2400" dirty="0">
              <a:latin typeface="標楷體" pitchFamily="65" charset="-120"/>
              <a:ea typeface="標楷體" panose="03000509000000000000" pitchFamily="65" charset="-120"/>
            </a:endParaRPr>
          </a:p>
        </p:txBody>
      </p:sp>
      <p:sp>
        <p:nvSpPr>
          <p:cNvPr id="9222" name="Text Box 6"/>
          <p:cNvSpPr txBox="1">
            <a:spLocks noChangeArrowheads="1"/>
          </p:cNvSpPr>
          <p:nvPr/>
        </p:nvSpPr>
        <p:spPr bwMode="auto">
          <a:xfrm>
            <a:off x="5715000" y="735013"/>
            <a:ext cx="3505200"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zh-TW" altLang="en-US" sz="2400" dirty="0">
                <a:latin typeface="標楷體" panose="03000509000000000000" pitchFamily="65" charset="-120"/>
                <a:ea typeface="標楷體" panose="03000509000000000000" pitchFamily="65" charset="-120"/>
              </a:rPr>
              <a:t>會用於澆花澆草坪。德國多雨，需要人工澆灌的時候不太多，用自來水澆灌的</a:t>
            </a:r>
            <a:r>
              <a:rPr lang="zh-TW" altLang="en-US" sz="2400" dirty="0" smtClean="0">
                <a:latin typeface="標楷體" panose="03000509000000000000" pitchFamily="65" charset="-120"/>
                <a:ea typeface="標楷體" panose="03000509000000000000" pitchFamily="65" charset="-120"/>
              </a:rPr>
              <a:t>成本很</a:t>
            </a:r>
            <a:r>
              <a:rPr lang="zh-CN" altLang="en-US" sz="2400" dirty="0" smtClean="0">
                <a:latin typeface="標楷體" panose="03000509000000000000" pitchFamily="65" charset="-120"/>
                <a:ea typeface="標楷體" panose="03000509000000000000" pitchFamily="65" charset="-120"/>
              </a:rPr>
              <a:t>高</a:t>
            </a:r>
            <a:r>
              <a:rPr lang="zh-CN" altLang="en-US" sz="24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xmlns="" val="3750915568"/>
      </p:ext>
    </p:extLst>
  </p:cSld>
  <p:clrMapOvr>
    <a:masterClrMapping/>
  </p:clrMapOvr>
  <mc:AlternateContent xmlns:mc="http://schemas.openxmlformats.org/markup-compatibility/2006">
    <mc:Choice xmlns:p14="http://schemas.microsoft.com/office/powerpoint/2010/main" xmlns="" Requires="p14">
      <p:transition spd="slow" p14:dur="2000" advTm="10000"/>
    </mc:Choice>
    <mc:Fallback>
      <p:transition spd="slow" advTm="1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slide(fromTop)">
                                      <p:cBhvr>
                                        <p:cTn id="7" dur="1000"/>
                                        <p:tgtEl>
                                          <p:spTgt spid="9221"/>
                                        </p:tgtEl>
                                      </p:cBhvr>
                                    </p:animEffect>
                                  </p:childTnLst>
                                </p:cTn>
                              </p:par>
                            </p:childTnLst>
                          </p:cTn>
                        </p:par>
                        <p:par>
                          <p:cTn id="8" fill="hold" nodeType="afterGroup">
                            <p:stCondLst>
                              <p:cond delay="1000"/>
                            </p:stCondLst>
                            <p:childTnLst>
                              <p:par>
                                <p:cTn id="9" presetID="12" presetClass="entr" presetSubtype="1" fill="hold" grpId="0" nodeType="afterEffect">
                                  <p:stCondLst>
                                    <p:cond delay="0"/>
                                  </p:stCondLst>
                                  <p:iterate type="lt">
                                    <p:tmPct val="21000"/>
                                  </p:iterate>
                                  <p:childTnLst>
                                    <p:set>
                                      <p:cBhvr>
                                        <p:cTn id="10" dur="1" fill="hold">
                                          <p:stCondLst>
                                            <p:cond delay="0"/>
                                          </p:stCondLst>
                                        </p:cTn>
                                        <p:tgtEl>
                                          <p:spTgt spid="9220"/>
                                        </p:tgtEl>
                                        <p:attrNameLst>
                                          <p:attrName>style.visibility</p:attrName>
                                        </p:attrNameLst>
                                      </p:cBhvr>
                                      <p:to>
                                        <p:strVal val="visible"/>
                                      </p:to>
                                    </p:set>
                                    <p:animEffect transition="in" filter="slide(fromTop)">
                                      <p:cBhvr>
                                        <p:cTn id="11" dur="1000"/>
                                        <p:tgtEl>
                                          <p:spTgt spid="9220"/>
                                        </p:tgtEl>
                                      </p:cBhvr>
                                    </p:animEffect>
                                  </p:childTnLst>
                                </p:cTn>
                              </p:par>
                            </p:childTnLst>
                          </p:cTn>
                        </p:par>
                        <p:par>
                          <p:cTn id="12" fill="hold" nodeType="afterGroup">
                            <p:stCondLst>
                              <p:cond delay="12290"/>
                            </p:stCondLst>
                            <p:childTnLst>
                              <p:par>
                                <p:cTn id="13" presetID="12" presetClass="entr" presetSubtype="1" fill="hold" grpId="0" nodeType="afterEffect">
                                  <p:stCondLst>
                                    <p:cond delay="0"/>
                                  </p:stCondLst>
                                  <p:iterate type="lt">
                                    <p:tmPct val="21000"/>
                                  </p:iterate>
                                  <p:childTnLst>
                                    <p:set>
                                      <p:cBhvr>
                                        <p:cTn id="14" dur="1" fill="hold">
                                          <p:stCondLst>
                                            <p:cond delay="0"/>
                                          </p:stCondLst>
                                        </p:cTn>
                                        <p:tgtEl>
                                          <p:spTgt spid="9222"/>
                                        </p:tgtEl>
                                        <p:attrNameLst>
                                          <p:attrName>style.visibility</p:attrName>
                                        </p:attrNameLst>
                                      </p:cBhvr>
                                      <p:to>
                                        <p:strVal val="visible"/>
                                      </p:to>
                                    </p:set>
                                    <p:animEffect transition="in" filter="slide(fromTop)">
                                      <p:cBhvr>
                                        <p:cTn id="15" dur="1000"/>
                                        <p:tgtEl>
                                          <p:spTgt spid="9222"/>
                                        </p:tgtEl>
                                      </p:cBhvr>
                                    </p:animEffect>
                                  </p:childTnLst>
                                </p:cTn>
                              </p:par>
                            </p:childTnLst>
                          </p:cTn>
                        </p:par>
                        <p:par>
                          <p:cTn id="16" fill="hold" nodeType="afterGroup">
                            <p:stCondLst>
                              <p:cond delay="21270"/>
                            </p:stCondLst>
                            <p:childTnLst>
                              <p:par>
                                <p:cTn id="17" presetID="21" presetClass="emph" presetSubtype="0" fill="hold" nodeType="afterEffect">
                                  <p:stCondLst>
                                    <p:cond delay="0"/>
                                  </p:stCondLst>
                                  <p:childTnLst>
                                    <p:animClr clrSpc="hsl" dir="cw">
                                      <p:cBhvr override="childStyle">
                                        <p:cTn id="18" dur="5000" fill="hold"/>
                                        <p:tgtEl>
                                          <p:spTgt spid="9221"/>
                                        </p:tgtEl>
                                        <p:attrNameLst>
                                          <p:attrName>style.color</p:attrName>
                                        </p:attrNameLst>
                                      </p:cBhvr>
                                      <p:by>
                                        <p:hsl h="7200000" s="0" l="0"/>
                                      </p:by>
                                    </p:animClr>
                                    <p:animClr clrSpc="hsl" dir="cw">
                                      <p:cBhvr>
                                        <p:cTn id="19" dur="5000" fill="hold"/>
                                        <p:tgtEl>
                                          <p:spTgt spid="9221"/>
                                        </p:tgtEl>
                                        <p:attrNameLst>
                                          <p:attrName>fillcolor</p:attrName>
                                        </p:attrNameLst>
                                      </p:cBhvr>
                                      <p:by>
                                        <p:hsl h="7200000" s="0" l="0"/>
                                      </p:by>
                                    </p:animClr>
                                    <p:animClr clrSpc="hsl" dir="cw">
                                      <p:cBhvr>
                                        <p:cTn id="20" dur="5000" fill="hold"/>
                                        <p:tgtEl>
                                          <p:spTgt spid="9221"/>
                                        </p:tgtEl>
                                        <p:attrNameLst>
                                          <p:attrName>stroke.color</p:attrName>
                                        </p:attrNameLst>
                                      </p:cBhvr>
                                      <p:by>
                                        <p:hsl h="7200000" s="0" l="0"/>
                                      </p:by>
                                    </p:animClr>
                                    <p:set>
                                      <p:cBhvr>
                                        <p:cTn id="21" dur="5000" fill="hold"/>
                                        <p:tgtEl>
                                          <p:spTgt spid="92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4724400" y="1219200"/>
            <a:ext cx="4038600" cy="466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25000"/>
              </a:lnSpc>
              <a:spcBef>
                <a:spcPct val="50000"/>
              </a:spcBef>
            </a:pPr>
            <a:r>
              <a:rPr lang="zh-CN" altLang="en-US" sz="2400" dirty="0" smtClean="0">
                <a:latin typeface="標楷體" pitchFamily="65" charset="-120"/>
                <a:ea typeface="標楷體" panose="03000509000000000000" pitchFamily="65" charset="-120"/>
              </a:rPr>
              <a:t>德</a:t>
            </a:r>
            <a:r>
              <a:rPr lang="zh-TW" altLang="en-US" sz="2400" dirty="0" smtClean="0">
                <a:latin typeface="標楷體" pitchFamily="65" charset="-120"/>
                <a:ea typeface="標楷體" panose="03000509000000000000" pitchFamily="65" charset="-120"/>
              </a:rPr>
              <a:t>國</a:t>
            </a:r>
            <a:r>
              <a:rPr lang="zh-TW" altLang="en-US" sz="2400" dirty="0">
                <a:latin typeface="標楷體" pitchFamily="65" charset="-120"/>
                <a:ea typeface="標楷體" panose="03000509000000000000" pitchFamily="65" charset="-120"/>
              </a:rPr>
              <a:t>的電器工具品種繁多，但牆上的電源開關幾乎只有一種，</a:t>
            </a:r>
            <a:r>
              <a:rPr lang="en-US" altLang="zh-TW" sz="2400" dirty="0">
                <a:latin typeface="標楷體" pitchFamily="65" charset="-120"/>
                <a:ea typeface="標楷體" panose="03000509000000000000" pitchFamily="65" charset="-120"/>
              </a:rPr>
              <a:t>5</a:t>
            </a:r>
            <a:r>
              <a:rPr lang="zh-TW" altLang="en-US" sz="2400" dirty="0">
                <a:latin typeface="標楷體" pitchFamily="65" charset="-120"/>
                <a:ea typeface="標楷體" panose="03000509000000000000" pitchFamily="65" charset="-120"/>
              </a:rPr>
              <a:t>釐米左右正方形圓角平板開關，見不到中國常見的按鈕式開關。這種大平板開關好處是手裏有東西時用手肘就可以撞開，黑暗中無需手指摸索也能很容易打開。開關也因此都安裝在手肘</a:t>
            </a:r>
            <a:r>
              <a:rPr lang="zh-CN" altLang="en-US" sz="2400" dirty="0">
                <a:latin typeface="標楷體" pitchFamily="65" charset="-120"/>
                <a:ea typeface="標楷體" panose="03000509000000000000" pitchFamily="65" charset="-120"/>
              </a:rPr>
              <a:t>能够到的高度上。 </a:t>
            </a:r>
          </a:p>
        </p:txBody>
      </p:sp>
      <p:pic>
        <p:nvPicPr>
          <p:cNvPr id="20485" name="图片 16" descr="http://mmsns.qpic.cn/mmsns/K9csWHEsgW3ZrT3dWhjgA1uKCibwErHv5Kc0yHA4ib7oTeViab3VI1HBQ/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381000"/>
            <a:ext cx="4124325"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09236471"/>
      </p:ext>
    </p:extLst>
  </p:cSld>
  <p:clrMapOvr>
    <a:masterClrMapping/>
  </p:clrMapOvr>
  <mc:AlternateContent xmlns:mc="http://schemas.openxmlformats.org/markup-compatibility/2006">
    <mc:Choice xmlns:p14="http://schemas.microsoft.com/office/powerpoint/2010/main" xmlns="" Requires="p14">
      <p:transition spd="slow" p14:dur="2000" advTm="10000"/>
    </mc:Choice>
    <mc:Fallback>
      <p:transition spd="slow" advTm="1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iterate type="lt">
                                    <p:tmPct val="20000"/>
                                  </p:iterate>
                                  <p:childTnLst>
                                    <p:set>
                                      <p:cBhvr>
                                        <p:cTn id="13" dur="1" fill="hold">
                                          <p:stCondLst>
                                            <p:cond delay="0"/>
                                          </p:stCondLst>
                                        </p:cTn>
                                        <p:tgtEl>
                                          <p:spTgt spid="20484"/>
                                        </p:tgtEl>
                                        <p:attrNameLst>
                                          <p:attrName>style.visibility</p:attrName>
                                        </p:attrNameLst>
                                      </p:cBhvr>
                                      <p:to>
                                        <p:strVal val="visible"/>
                                      </p:to>
                                    </p:set>
                                    <p:anim calcmode="lin" valueType="num">
                                      <p:cBhvr>
                                        <p:cTn id="14" dur="1000" fill="hold"/>
                                        <p:tgtEl>
                                          <p:spTgt spid="20484"/>
                                        </p:tgtEl>
                                        <p:attrNameLst>
                                          <p:attrName>ppt_w</p:attrName>
                                        </p:attrNameLst>
                                      </p:cBhvr>
                                      <p:tavLst>
                                        <p:tav tm="0">
                                          <p:val>
                                            <p:fltVal val="0"/>
                                          </p:val>
                                        </p:tav>
                                        <p:tav tm="100000">
                                          <p:val>
                                            <p:strVal val="#ppt_w"/>
                                          </p:val>
                                        </p:tav>
                                      </p:tavLst>
                                    </p:anim>
                                    <p:anim calcmode="lin" valueType="num">
                                      <p:cBhvr>
                                        <p:cTn id="15" dur="1000" fill="hold"/>
                                        <p:tgtEl>
                                          <p:spTgt spid="20484"/>
                                        </p:tgtEl>
                                        <p:attrNameLst>
                                          <p:attrName>ppt_h</p:attrName>
                                        </p:attrNameLst>
                                      </p:cBhvr>
                                      <p:tavLst>
                                        <p:tav tm="0">
                                          <p:val>
                                            <p:fltVal val="0"/>
                                          </p:val>
                                        </p:tav>
                                        <p:tav tm="100000">
                                          <p:val>
                                            <p:strVal val="#ppt_h"/>
                                          </p:val>
                                        </p:tav>
                                      </p:tavLst>
                                    </p:anim>
                                    <p:anim calcmode="lin" valueType="num">
                                      <p:cBhvr>
                                        <p:cTn id="16" dur="1000" fill="hold"/>
                                        <p:tgtEl>
                                          <p:spTgt spid="20484"/>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048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5200"/>
                            </p:stCondLst>
                            <p:childTnLst>
                              <p:par>
                                <p:cTn id="19" presetID="21" presetClass="emph" presetSubtype="0" fill="hold" nodeType="afterEffect">
                                  <p:stCondLst>
                                    <p:cond delay="0"/>
                                  </p:stCondLst>
                                  <p:childTnLst>
                                    <p:animClr clrSpc="hsl" dir="cw">
                                      <p:cBhvr override="childStyle">
                                        <p:cTn id="20" dur="5000" fill="hold"/>
                                        <p:tgtEl>
                                          <p:spTgt spid="20485"/>
                                        </p:tgtEl>
                                        <p:attrNameLst>
                                          <p:attrName>style.color</p:attrName>
                                        </p:attrNameLst>
                                      </p:cBhvr>
                                      <p:by>
                                        <p:hsl h="7200000" s="0" l="0"/>
                                      </p:by>
                                    </p:animClr>
                                    <p:animClr clrSpc="hsl" dir="cw">
                                      <p:cBhvr>
                                        <p:cTn id="21" dur="5000" fill="hold"/>
                                        <p:tgtEl>
                                          <p:spTgt spid="20485"/>
                                        </p:tgtEl>
                                        <p:attrNameLst>
                                          <p:attrName>fillcolor</p:attrName>
                                        </p:attrNameLst>
                                      </p:cBhvr>
                                      <p:by>
                                        <p:hsl h="7200000" s="0" l="0"/>
                                      </p:by>
                                    </p:animClr>
                                    <p:animClr clrSpc="hsl" dir="cw">
                                      <p:cBhvr>
                                        <p:cTn id="22" dur="5000" fill="hold"/>
                                        <p:tgtEl>
                                          <p:spTgt spid="20485"/>
                                        </p:tgtEl>
                                        <p:attrNameLst>
                                          <p:attrName>stroke.color</p:attrName>
                                        </p:attrNameLst>
                                      </p:cBhvr>
                                      <p:by>
                                        <p:hsl h="7200000" s="0" l="0"/>
                                      </p:by>
                                    </p:animClr>
                                    <p:set>
                                      <p:cBhvr>
                                        <p:cTn id="23" dur="5000" fill="hold"/>
                                        <p:tgtEl>
                                          <p:spTgt spid="204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图片 21" descr="http://mmsns.qpic.cn/mmsns/K9csWHEsgW3ZrT3dWhjgA1uKCibwErHv5ScficKEbgic8xOibLB2RWZDsA/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11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 Box 5"/>
          <p:cNvSpPr txBox="1">
            <a:spLocks noChangeArrowheads="1"/>
          </p:cNvSpPr>
          <p:nvPr/>
        </p:nvSpPr>
        <p:spPr bwMode="auto">
          <a:xfrm>
            <a:off x="0" y="4940300"/>
            <a:ext cx="9144000" cy="120032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zh-TW" altLang="en-US" sz="2400" dirty="0" smtClean="0">
                <a:solidFill>
                  <a:srgbClr val="FFFF00"/>
                </a:solidFill>
                <a:latin typeface="標楷體" pitchFamily="65" charset="-120"/>
                <a:ea typeface="標楷體" panose="03000509000000000000" pitchFamily="65" charset="-120"/>
              </a:rPr>
              <a:t>說</a:t>
            </a:r>
            <a:r>
              <a:rPr lang="zh-TW" altLang="en-US" sz="2400" dirty="0">
                <a:solidFill>
                  <a:srgbClr val="FFFF00"/>
                </a:solidFill>
                <a:latin typeface="標楷體" pitchFamily="65" charset="-120"/>
                <a:ea typeface="標楷體" panose="03000509000000000000" pitchFamily="65" charset="-120"/>
              </a:rPr>
              <a:t>到鋪地面，德國人很少在</a:t>
            </a:r>
          </a:p>
          <a:p>
            <a:r>
              <a:rPr lang="zh-TW" altLang="en-US" sz="2400" dirty="0">
                <a:solidFill>
                  <a:srgbClr val="FFFF00"/>
                </a:solidFill>
                <a:latin typeface="標楷體" pitchFamily="65" charset="-120"/>
                <a:ea typeface="標楷體" panose="03000509000000000000" pitchFamily="65" charset="-120"/>
              </a:rPr>
              <a:t>地面鋪大塊的水泥，因為不利排水，除了透水磚，</a:t>
            </a:r>
          </a:p>
          <a:p>
            <a:r>
              <a:rPr lang="zh-TW" altLang="en-US" sz="2400" dirty="0">
                <a:solidFill>
                  <a:srgbClr val="FFFF00"/>
                </a:solidFill>
                <a:latin typeface="標楷體" pitchFamily="65" charset="-120"/>
                <a:ea typeface="標楷體" panose="03000509000000000000" pitchFamily="65" charset="-120"/>
              </a:rPr>
              <a:t>更多是嵌在一起的碎石塊。中國古代青磚鋪地當然也有同樣</a:t>
            </a:r>
            <a:endParaRPr lang="zh-CN" altLang="en-US" sz="2400" dirty="0">
              <a:solidFill>
                <a:srgbClr val="FFFF00"/>
              </a:solidFill>
              <a:latin typeface="標楷體" pitchFamily="65" charset="-120"/>
              <a:ea typeface="標楷體" panose="03000509000000000000" pitchFamily="65" charset="-120"/>
            </a:endParaRPr>
          </a:p>
        </p:txBody>
      </p:sp>
      <p:sp>
        <p:nvSpPr>
          <p:cNvPr id="24583" name="Text Box 7"/>
          <p:cNvSpPr txBox="1">
            <a:spLocks noChangeArrowheads="1"/>
          </p:cNvSpPr>
          <p:nvPr/>
        </p:nvSpPr>
        <p:spPr bwMode="auto">
          <a:xfrm>
            <a:off x="0" y="6035675"/>
            <a:ext cx="91440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zh-CN" altLang="en-US" sz="2400" dirty="0">
                <a:solidFill>
                  <a:srgbClr val="C00000"/>
                </a:solidFill>
                <a:latin typeface="標楷體" panose="03000509000000000000" pitchFamily="65" charset="-120"/>
                <a:ea typeface="標楷體" panose="03000509000000000000" pitchFamily="65" charset="-120"/>
              </a:rPr>
              <a:t>的透水功能，</a:t>
            </a:r>
            <a:r>
              <a:rPr lang="zh-TW" altLang="en-US" sz="2400" dirty="0">
                <a:solidFill>
                  <a:srgbClr val="C00000"/>
                </a:solidFill>
                <a:latin typeface="標楷體" panose="03000509000000000000" pitchFamily="65" charset="-120"/>
                <a:ea typeface="標楷體" panose="03000509000000000000" pitchFamily="65" charset="-120"/>
              </a:rPr>
              <a:t>鋪設效率也比嵌碎石塊高，但是耐磨程度就差很多</a:t>
            </a:r>
            <a:r>
              <a:rPr lang="zh-TW" altLang="en-US" sz="2400" dirty="0" smtClean="0">
                <a:solidFill>
                  <a:srgbClr val="C00000"/>
                </a:solidFill>
                <a:latin typeface="標楷體" panose="03000509000000000000" pitchFamily="65" charset="-120"/>
                <a:ea typeface="標楷體" panose="03000509000000000000" pitchFamily="65" charset="-120"/>
              </a:rPr>
              <a:t>了，</a:t>
            </a:r>
            <a:r>
              <a:rPr lang="zh-TW" altLang="en-US" sz="2400" dirty="0">
                <a:solidFill>
                  <a:srgbClr val="C00000"/>
                </a:solidFill>
                <a:latin typeface="標楷體" panose="03000509000000000000" pitchFamily="65" charset="-120"/>
                <a:ea typeface="標楷體" panose="03000509000000000000" pitchFamily="65" charset="-120"/>
              </a:rPr>
              <a:t>而且容易生青苔打滑。</a:t>
            </a:r>
            <a:endParaRPr lang="zh-CN" altLang="en-US" sz="24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925168381"/>
      </p:ext>
    </p:extLst>
  </p:cSld>
  <p:clrMapOvr>
    <a:masterClrMapping/>
  </p:clrMapOvr>
  <mc:AlternateContent xmlns:mc="http://schemas.openxmlformats.org/markup-compatibility/2006">
    <mc:Choice xmlns:p14="http://schemas.microsoft.com/office/powerpoint/2010/main" xmlns="" Requires="p14">
      <p:transition spd="slow" p14:dur="2000" advTm="10000"/>
    </mc:Choice>
    <mc:Fallback>
      <p:transition spd="slow" advTm="1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4582"/>
                                        </p:tgtEl>
                                        <p:attrNameLst>
                                          <p:attrName>style.visibility</p:attrName>
                                        </p:attrNameLst>
                                      </p:cBhvr>
                                      <p:to>
                                        <p:strVal val="visible"/>
                                      </p:to>
                                    </p:set>
                                    <p:anim calcmode="lin" valueType="num">
                                      <p:cBhvr>
                                        <p:cTn id="7" dur="1000" fill="hold"/>
                                        <p:tgtEl>
                                          <p:spTgt spid="24582"/>
                                        </p:tgtEl>
                                        <p:attrNameLst>
                                          <p:attrName>ppt_w</p:attrName>
                                        </p:attrNameLst>
                                      </p:cBhvr>
                                      <p:tavLst>
                                        <p:tav tm="0">
                                          <p:val>
                                            <p:fltVal val="0"/>
                                          </p:val>
                                        </p:tav>
                                        <p:tav tm="100000">
                                          <p:val>
                                            <p:strVal val="#ppt_w"/>
                                          </p:val>
                                        </p:tav>
                                      </p:tavLst>
                                    </p:anim>
                                    <p:anim calcmode="lin" valueType="num">
                                      <p:cBhvr>
                                        <p:cTn id="8" dur="1000" fill="hold"/>
                                        <p:tgtEl>
                                          <p:spTgt spid="24582"/>
                                        </p:tgtEl>
                                        <p:attrNameLst>
                                          <p:attrName>ppt_h</p:attrName>
                                        </p:attrNameLst>
                                      </p:cBhvr>
                                      <p:tavLst>
                                        <p:tav tm="0">
                                          <p:val>
                                            <p:fltVal val="0"/>
                                          </p:val>
                                        </p:tav>
                                        <p:tav tm="100000">
                                          <p:val>
                                            <p:strVal val="#ppt_h"/>
                                          </p:val>
                                        </p:tav>
                                      </p:tavLst>
                                    </p:anim>
                                    <p:animEffect transition="in" filter="fade">
                                      <p:cBhvr>
                                        <p:cTn id="9" dur="1000"/>
                                        <p:tgtEl>
                                          <p:spTgt spid="24582"/>
                                        </p:tgtEl>
                                      </p:cBhvr>
                                    </p:animEffect>
                                  </p:childTnLst>
                                </p:cTn>
                              </p:par>
                            </p:childTnLst>
                          </p:cTn>
                        </p:par>
                        <p:par>
                          <p:cTn id="10" fill="hold" nodeType="afterGroup">
                            <p:stCondLst>
                              <p:cond delay="1000"/>
                            </p:stCondLst>
                            <p:childTnLst>
                              <p:par>
                                <p:cTn id="11" presetID="53" presetClass="entr" presetSubtype="0" fill="hold" nodeType="afterEffect">
                                  <p:stCondLst>
                                    <p:cond delay="0"/>
                                  </p:stCondLst>
                                  <p:iterate type="lt">
                                    <p:tmPct val="20000"/>
                                  </p:iterate>
                                  <p:childTnLst>
                                    <p:set>
                                      <p:cBhvr>
                                        <p:cTn id="12" dur="1" fill="hold">
                                          <p:stCondLst>
                                            <p:cond delay="0"/>
                                          </p:stCondLst>
                                        </p:cTn>
                                        <p:tgtEl>
                                          <p:spTgt spid="24581">
                                            <p:txEl>
                                              <p:pRg st="0" end="0"/>
                                            </p:txEl>
                                          </p:spTgt>
                                        </p:tgtEl>
                                        <p:attrNameLst>
                                          <p:attrName>style.visibility</p:attrName>
                                        </p:attrNameLst>
                                      </p:cBhvr>
                                      <p:to>
                                        <p:strVal val="visible"/>
                                      </p:to>
                                    </p:set>
                                    <p:anim calcmode="lin" valueType="num">
                                      <p:cBhvr>
                                        <p:cTn id="13" dur="1000" fill="hold"/>
                                        <p:tgtEl>
                                          <p:spTgt spid="24581">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4581">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24581">
                                            <p:txEl>
                                              <p:pRg st="0" end="0"/>
                                            </p:txEl>
                                          </p:spTgt>
                                        </p:tgtEl>
                                      </p:cBhvr>
                                    </p:animEffect>
                                  </p:childTnLst>
                                </p:cTn>
                              </p:par>
                            </p:childTnLst>
                          </p:cTn>
                        </p:par>
                        <p:par>
                          <p:cTn id="16" fill="hold" nodeType="afterGroup">
                            <p:stCondLst>
                              <p:cond delay="4200"/>
                            </p:stCondLst>
                            <p:childTnLst>
                              <p:par>
                                <p:cTn id="17" presetID="53" presetClass="entr" presetSubtype="0" fill="hold" nodeType="afterEffect">
                                  <p:stCondLst>
                                    <p:cond delay="0"/>
                                  </p:stCondLst>
                                  <p:iterate type="lt">
                                    <p:tmPct val="20000"/>
                                  </p:iterate>
                                  <p:childTnLst>
                                    <p:set>
                                      <p:cBhvr>
                                        <p:cTn id="18" dur="1" fill="hold">
                                          <p:stCondLst>
                                            <p:cond delay="0"/>
                                          </p:stCondLst>
                                        </p:cTn>
                                        <p:tgtEl>
                                          <p:spTgt spid="24581">
                                            <p:txEl>
                                              <p:pRg st="1" end="1"/>
                                            </p:txEl>
                                          </p:spTgt>
                                        </p:tgtEl>
                                        <p:attrNameLst>
                                          <p:attrName>style.visibility</p:attrName>
                                        </p:attrNameLst>
                                      </p:cBhvr>
                                      <p:to>
                                        <p:strVal val="visible"/>
                                      </p:to>
                                    </p:set>
                                    <p:anim calcmode="lin" valueType="num">
                                      <p:cBhvr>
                                        <p:cTn id="19" dur="1000" fill="hold"/>
                                        <p:tgtEl>
                                          <p:spTgt spid="24581">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24581">
                                            <p:txEl>
                                              <p:pRg st="1" end="1"/>
                                            </p:txEl>
                                          </p:spTgt>
                                        </p:tgtEl>
                                        <p:attrNameLst>
                                          <p:attrName>ppt_h</p:attrName>
                                        </p:attrNameLst>
                                      </p:cBhvr>
                                      <p:tavLst>
                                        <p:tav tm="0">
                                          <p:val>
                                            <p:fltVal val="0"/>
                                          </p:val>
                                        </p:tav>
                                        <p:tav tm="100000">
                                          <p:val>
                                            <p:strVal val="#ppt_h"/>
                                          </p:val>
                                        </p:tav>
                                      </p:tavLst>
                                    </p:anim>
                                    <p:animEffect transition="in" filter="fade">
                                      <p:cBhvr>
                                        <p:cTn id="21" dur="1000"/>
                                        <p:tgtEl>
                                          <p:spTgt spid="24581">
                                            <p:txEl>
                                              <p:pRg st="1" end="1"/>
                                            </p:txEl>
                                          </p:spTgt>
                                        </p:tgtEl>
                                      </p:cBhvr>
                                    </p:animEffect>
                                  </p:childTnLst>
                                </p:cTn>
                              </p:par>
                            </p:childTnLst>
                          </p:cTn>
                        </p:par>
                        <p:par>
                          <p:cTn id="22" fill="hold" nodeType="afterGroup">
                            <p:stCondLst>
                              <p:cond delay="9400"/>
                            </p:stCondLst>
                            <p:childTnLst>
                              <p:par>
                                <p:cTn id="23" presetID="53" presetClass="entr" presetSubtype="0" fill="hold" nodeType="afterEffect">
                                  <p:stCondLst>
                                    <p:cond delay="0"/>
                                  </p:stCondLst>
                                  <p:iterate type="lt">
                                    <p:tmPct val="20000"/>
                                  </p:iterate>
                                  <p:childTnLst>
                                    <p:set>
                                      <p:cBhvr>
                                        <p:cTn id="24" dur="1" fill="hold">
                                          <p:stCondLst>
                                            <p:cond delay="0"/>
                                          </p:stCondLst>
                                        </p:cTn>
                                        <p:tgtEl>
                                          <p:spTgt spid="24581">
                                            <p:txEl>
                                              <p:pRg st="2" end="2"/>
                                            </p:txEl>
                                          </p:spTgt>
                                        </p:tgtEl>
                                        <p:attrNameLst>
                                          <p:attrName>style.visibility</p:attrName>
                                        </p:attrNameLst>
                                      </p:cBhvr>
                                      <p:to>
                                        <p:strVal val="visible"/>
                                      </p:to>
                                    </p:set>
                                    <p:anim calcmode="lin" valueType="num">
                                      <p:cBhvr>
                                        <p:cTn id="25" dur="1000" fill="hold"/>
                                        <p:tgtEl>
                                          <p:spTgt spid="24581">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24581">
                                            <p:txEl>
                                              <p:pRg st="2" end="2"/>
                                            </p:txEl>
                                          </p:spTgt>
                                        </p:tgtEl>
                                        <p:attrNameLst>
                                          <p:attrName>ppt_h</p:attrName>
                                        </p:attrNameLst>
                                      </p:cBhvr>
                                      <p:tavLst>
                                        <p:tav tm="0">
                                          <p:val>
                                            <p:fltVal val="0"/>
                                          </p:val>
                                        </p:tav>
                                        <p:tav tm="100000">
                                          <p:val>
                                            <p:strVal val="#ppt_h"/>
                                          </p:val>
                                        </p:tav>
                                      </p:tavLst>
                                    </p:anim>
                                    <p:animEffect transition="in" filter="fade">
                                      <p:cBhvr>
                                        <p:cTn id="27" dur="1000"/>
                                        <p:tgtEl>
                                          <p:spTgt spid="24581">
                                            <p:txEl>
                                              <p:pRg st="2" end="2"/>
                                            </p:txEl>
                                          </p:spTgt>
                                        </p:tgtEl>
                                      </p:cBhvr>
                                    </p:animEffect>
                                  </p:childTnLst>
                                </p:cTn>
                              </p:par>
                            </p:childTnLst>
                          </p:cTn>
                        </p:par>
                        <p:par>
                          <p:cTn id="28" fill="hold" nodeType="afterGroup">
                            <p:stCondLst>
                              <p:cond delay="15400"/>
                            </p:stCondLst>
                            <p:childTnLst>
                              <p:par>
                                <p:cTn id="29" presetID="53" presetClass="entr" presetSubtype="0" fill="hold" grpId="0" nodeType="afterEffect">
                                  <p:stCondLst>
                                    <p:cond delay="0"/>
                                  </p:stCondLst>
                                  <p:iterate type="lt">
                                    <p:tmPct val="21000"/>
                                  </p:iterate>
                                  <p:childTnLst>
                                    <p:set>
                                      <p:cBhvr>
                                        <p:cTn id="30" dur="1" fill="hold">
                                          <p:stCondLst>
                                            <p:cond delay="0"/>
                                          </p:stCondLst>
                                        </p:cTn>
                                        <p:tgtEl>
                                          <p:spTgt spid="24583"/>
                                        </p:tgtEl>
                                        <p:attrNameLst>
                                          <p:attrName>style.visibility</p:attrName>
                                        </p:attrNameLst>
                                      </p:cBhvr>
                                      <p:to>
                                        <p:strVal val="visible"/>
                                      </p:to>
                                    </p:set>
                                    <p:anim calcmode="lin" valueType="num">
                                      <p:cBhvr>
                                        <p:cTn id="31" dur="1000" fill="hold"/>
                                        <p:tgtEl>
                                          <p:spTgt spid="24583"/>
                                        </p:tgtEl>
                                        <p:attrNameLst>
                                          <p:attrName>ppt_w</p:attrName>
                                        </p:attrNameLst>
                                      </p:cBhvr>
                                      <p:tavLst>
                                        <p:tav tm="0">
                                          <p:val>
                                            <p:fltVal val="0"/>
                                          </p:val>
                                        </p:tav>
                                        <p:tav tm="100000">
                                          <p:val>
                                            <p:strVal val="#ppt_w"/>
                                          </p:val>
                                        </p:tav>
                                      </p:tavLst>
                                    </p:anim>
                                    <p:anim calcmode="lin" valueType="num">
                                      <p:cBhvr>
                                        <p:cTn id="32" dur="1000" fill="hold"/>
                                        <p:tgtEl>
                                          <p:spTgt spid="24583"/>
                                        </p:tgtEl>
                                        <p:attrNameLst>
                                          <p:attrName>ppt_h</p:attrName>
                                        </p:attrNameLst>
                                      </p:cBhvr>
                                      <p:tavLst>
                                        <p:tav tm="0">
                                          <p:val>
                                            <p:fltVal val="0"/>
                                          </p:val>
                                        </p:tav>
                                        <p:tav tm="100000">
                                          <p:val>
                                            <p:strVal val="#ppt_h"/>
                                          </p:val>
                                        </p:tav>
                                      </p:tavLst>
                                    </p:anim>
                                    <p:animEffect transition="in" filter="fade">
                                      <p:cBhvr>
                                        <p:cTn id="33" dur="1000"/>
                                        <p:tgtEl>
                                          <p:spTgt spid="24583"/>
                                        </p:tgtEl>
                                      </p:cBhvr>
                                    </p:animEffect>
                                  </p:childTnLst>
                                </p:cTn>
                              </p:par>
                            </p:childTnLst>
                          </p:cTn>
                        </p:par>
                        <p:par>
                          <p:cTn id="34" fill="hold" nodeType="afterGroup">
                            <p:stCondLst>
                              <p:cond delay="24590"/>
                            </p:stCondLst>
                            <p:childTnLst>
                              <p:par>
                                <p:cTn id="35" presetID="21" presetClass="emph" presetSubtype="0" fill="hold" nodeType="afterEffect">
                                  <p:stCondLst>
                                    <p:cond delay="0"/>
                                  </p:stCondLst>
                                  <p:childTnLst>
                                    <p:animClr clrSpc="hsl" dir="cw">
                                      <p:cBhvr override="childStyle">
                                        <p:cTn id="36" dur="5000" fill="hold"/>
                                        <p:tgtEl>
                                          <p:spTgt spid="24582"/>
                                        </p:tgtEl>
                                        <p:attrNameLst>
                                          <p:attrName>style.color</p:attrName>
                                        </p:attrNameLst>
                                      </p:cBhvr>
                                      <p:by>
                                        <p:hsl h="7200000" s="0" l="0"/>
                                      </p:by>
                                    </p:animClr>
                                    <p:animClr clrSpc="hsl" dir="cw">
                                      <p:cBhvr>
                                        <p:cTn id="37" dur="5000" fill="hold"/>
                                        <p:tgtEl>
                                          <p:spTgt spid="24582"/>
                                        </p:tgtEl>
                                        <p:attrNameLst>
                                          <p:attrName>fillcolor</p:attrName>
                                        </p:attrNameLst>
                                      </p:cBhvr>
                                      <p:by>
                                        <p:hsl h="7200000" s="0" l="0"/>
                                      </p:by>
                                    </p:animClr>
                                    <p:animClr clrSpc="hsl" dir="cw">
                                      <p:cBhvr>
                                        <p:cTn id="38" dur="5000" fill="hold"/>
                                        <p:tgtEl>
                                          <p:spTgt spid="24582"/>
                                        </p:tgtEl>
                                        <p:attrNameLst>
                                          <p:attrName>stroke.color</p:attrName>
                                        </p:attrNameLst>
                                      </p:cBhvr>
                                      <p:by>
                                        <p:hsl h="7200000" s="0" l="0"/>
                                      </p:by>
                                    </p:animClr>
                                    <p:set>
                                      <p:cBhvr>
                                        <p:cTn id="39" dur="5000" fill="hold"/>
                                        <p:tgtEl>
                                          <p:spTgt spid="245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260648"/>
            <a:ext cx="8373616" cy="5534075"/>
          </a:xfrm>
        </p:spPr>
        <p:txBody>
          <a:bodyPr>
            <a:noAutofit/>
          </a:bodyPr>
          <a:lstStyle/>
          <a:p>
            <a:r>
              <a:rPr lang="zh-TW" altLang="en-US" sz="4400" dirty="0" smtClean="0">
                <a:latin typeface="標楷體" panose="03000509000000000000" pitchFamily="65" charset="-120"/>
                <a:ea typeface="標楷體" panose="03000509000000000000" pitchFamily="65" charset="-120"/>
              </a:rPr>
              <a:t>俗話說：各家自掃門前雪，休管他人瓦上霜。德國冬天下雪，道路有時會結冰。如果住家前的人行道結冰，住戶未處理，行人跌倒，住戶須負賠償責任。</a:t>
            </a:r>
            <a:endParaRPr lang="en-US" altLang="zh-TW" sz="4400" dirty="0" smtClean="0">
              <a:latin typeface="標楷體" panose="03000509000000000000" pitchFamily="65" charset="-120"/>
              <a:ea typeface="標楷體" panose="03000509000000000000" pitchFamily="65" charset="-120"/>
            </a:endParaRPr>
          </a:p>
          <a:p>
            <a:r>
              <a:rPr lang="zh-TW" altLang="en-US" sz="4400" dirty="0" smtClean="0">
                <a:latin typeface="標楷體" panose="03000509000000000000" pitchFamily="65" charset="-120"/>
                <a:ea typeface="標楷體" panose="03000509000000000000" pitchFamily="65" charset="-120"/>
              </a:rPr>
              <a:t>接著</a:t>
            </a:r>
            <a:r>
              <a:rPr lang="zh-TW" altLang="en-US" sz="4400" dirty="0">
                <a:latin typeface="標楷體" panose="03000509000000000000" pitchFamily="65" charset="-120"/>
                <a:ea typeface="標楷體" panose="03000509000000000000" pitchFamily="65" charset="-120"/>
              </a:rPr>
              <a:t>請各位觀賞德國的一些建築物。這不是特地為設計風景明信片而拍的照片。德國人每天的生活環境就是如此。</a:t>
            </a:r>
            <a:endParaRPr lang="en-US" altLang="zh-TW" sz="4400" dirty="0">
              <a:latin typeface="標楷體" panose="03000509000000000000" pitchFamily="65" charset="-120"/>
              <a:ea typeface="標楷體" panose="03000509000000000000" pitchFamily="65" charset="-120"/>
            </a:endParaRPr>
          </a:p>
          <a:p>
            <a:endParaRPr lang="zh-TW" altLang="en-US" sz="4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8692794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hidden="1"/>
          <p:cNvSpPr>
            <a:spLocks noGrp="1" noChangeArrowheads="1"/>
          </p:cNvSpPr>
          <p:nvPr>
            <p:ph type="title"/>
          </p:nvPr>
        </p:nvSpPr>
        <p:spPr/>
        <p:txBody>
          <a:bodyPr/>
          <a:lstStyle/>
          <a:p>
            <a:endParaRPr lang="zh-TW" altLang="zh-TW"/>
          </a:p>
        </p:txBody>
      </p:sp>
      <p:sp>
        <p:nvSpPr>
          <p:cNvPr id="199683" name="Rectangle 3" descr="IMG_6161"/>
          <p:cNvSpPr>
            <a:spLocks noGrp="1" noChangeAspect="1" noChangeArrowheads="1"/>
          </p:cNvSpPr>
          <p:nvPr isPhoto="1"/>
        </p:nvSpPr>
        <p:spPr bwMode="auto">
          <a:xfrm>
            <a:off x="0" y="0"/>
            <a:ext cx="9100595" cy="6858000"/>
          </a:xfrm>
          <a:prstGeom prst="rect">
            <a:avLst/>
          </a:prstGeom>
          <a:blipFill dpi="0" rotWithShape="1">
            <a:blip r:embed="rId2"/>
            <a:srcRect/>
            <a:stretch>
              <a:fillRect/>
            </a:stretch>
          </a:blipFill>
          <a:ln w="76200">
            <a:solidFill>
              <a:schemeClr val="tx1"/>
            </a:solidFill>
            <a:miter lim="800000"/>
            <a:headEnd/>
            <a:tailEnd/>
          </a:ln>
          <a:effectLst/>
          <a:extLst>
            <a:ext uri="{AF507438-7753-43E0-B8FC-AC1667EBCBE1}">
              <a14:hiddenEffects xmlns:a14="http://schemas.microsoft.com/office/drawing/2010/main" xmlns="">
                <a:effectLst>
                  <a:outerShdw dist="243991" dir="13500000" algn="ctr" rotWithShape="0">
                    <a:srgbClr val="808080">
                      <a:alpha val="50000"/>
                    </a:srgbClr>
                  </a:outerShdw>
                </a:effectLst>
              </a14:hiddenEffects>
            </a:ext>
          </a:extLst>
        </p:spPr>
        <p:txBody>
          <a:bodyPr/>
          <a:lstStyle/>
          <a:p>
            <a:endParaRPr lang="zh-TW" altLang="en-US"/>
          </a:p>
        </p:txBody>
      </p:sp>
      <p:sp>
        <p:nvSpPr>
          <p:cNvPr id="199684" name="Text Box 4"/>
          <p:cNvSpPr txBox="1">
            <a:spLocks noChangeArrowheads="1"/>
          </p:cNvSpPr>
          <p:nvPr/>
        </p:nvSpPr>
        <p:spPr bwMode="auto">
          <a:xfrm>
            <a:off x="2319338" y="6242050"/>
            <a:ext cx="184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zh-TW" altLang="zh-TW"/>
          </a:p>
        </p:txBody>
      </p:sp>
    </p:spTree>
    <p:extLst>
      <p:ext uri="{BB962C8B-B14F-4D97-AF65-F5344CB8AC3E}">
        <p14:creationId xmlns:p14="http://schemas.microsoft.com/office/powerpoint/2010/main" xmlns="" val="3251932810"/>
      </p:ext>
    </p:extLst>
  </p:cSld>
  <p:clrMapOvr>
    <a:masterClrMapping/>
  </p:clrMapOvr>
  <mc:AlternateContent xmlns:mc="http://schemas.openxmlformats.org/markup-compatibility/2006">
    <mc:Choice xmlns:p14="http://schemas.microsoft.com/office/powerpoint/2010/main" xmlns="" Requires="p14">
      <p:transition spd="slow" p14:dur="2000" advTm="9375"/>
    </mc:Choice>
    <mc:Fallback>
      <p:transition spd="slow" advTm="9375"/>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hidden="1"/>
          <p:cNvSpPr>
            <a:spLocks noGrp="1" noChangeArrowheads="1"/>
          </p:cNvSpPr>
          <p:nvPr>
            <p:ph type="title"/>
          </p:nvPr>
        </p:nvSpPr>
        <p:spPr/>
        <p:txBody>
          <a:bodyPr/>
          <a:lstStyle/>
          <a:p>
            <a:endParaRPr lang="zh-TW" altLang="zh-TW"/>
          </a:p>
        </p:txBody>
      </p:sp>
      <p:sp>
        <p:nvSpPr>
          <p:cNvPr id="241667" name="Rectangle 3" descr="IMG_6202"/>
          <p:cNvSpPr>
            <a:spLocks noGrp="1" noChangeAspect="1" noChangeArrowheads="1"/>
          </p:cNvSpPr>
          <p:nvPr isPhoto="1"/>
        </p:nvSpPr>
        <p:spPr bwMode="auto">
          <a:xfrm>
            <a:off x="0" y="0"/>
            <a:ext cx="9108504" cy="6858000"/>
          </a:xfrm>
          <a:prstGeom prst="rect">
            <a:avLst/>
          </a:prstGeom>
          <a:blipFill dpi="0" rotWithShape="1">
            <a:blip r:embed="rId2"/>
            <a:srcRect/>
            <a:stretch>
              <a:fillRect/>
            </a:stretch>
          </a:blipFill>
          <a:ln w="76200">
            <a:solidFill>
              <a:schemeClr val="tx1"/>
            </a:solidFill>
            <a:miter lim="800000"/>
            <a:headEnd/>
            <a:tailEnd/>
          </a:ln>
          <a:effectLst/>
          <a:extLst>
            <a:ext uri="{AF507438-7753-43E0-B8FC-AC1667EBCBE1}">
              <a14:hiddenEffects xmlns:a14="http://schemas.microsoft.com/office/drawing/2010/main" xmlns="">
                <a:effectLst>
                  <a:outerShdw dist="243991" dir="13500000" algn="ctr" rotWithShape="0">
                    <a:srgbClr val="808080">
                      <a:alpha val="50000"/>
                    </a:srgbClr>
                  </a:outerShdw>
                </a:effectLst>
              </a14:hiddenEffects>
            </a:ext>
          </a:extLst>
        </p:spPr>
        <p:txBody>
          <a:bodyPr/>
          <a:lstStyle/>
          <a:p>
            <a:endParaRPr lang="zh-TW" altLang="en-US"/>
          </a:p>
        </p:txBody>
      </p:sp>
    </p:spTree>
    <p:extLst>
      <p:ext uri="{BB962C8B-B14F-4D97-AF65-F5344CB8AC3E}">
        <p14:creationId xmlns:p14="http://schemas.microsoft.com/office/powerpoint/2010/main" xmlns="" val="3789468251"/>
      </p:ext>
    </p:extLst>
  </p:cSld>
  <p:clrMapOvr>
    <a:masterClrMapping/>
  </p:clrMapOvr>
  <mc:AlternateContent xmlns:mc="http://schemas.openxmlformats.org/markup-compatibility/2006">
    <mc:Choice xmlns:p14="http://schemas.microsoft.com/office/powerpoint/2010/main" xmlns="" Requires="p14">
      <p:transition spd="slow" p14:dur="2000" advTm="7453"/>
    </mc:Choice>
    <mc:Fallback>
      <p:transition spd="slow" advTm="7453"/>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hidden="1"/>
          <p:cNvSpPr>
            <a:spLocks noGrp="1" noChangeArrowheads="1"/>
          </p:cNvSpPr>
          <p:nvPr>
            <p:ph type="title"/>
          </p:nvPr>
        </p:nvSpPr>
        <p:spPr/>
        <p:txBody>
          <a:bodyPr/>
          <a:lstStyle/>
          <a:p>
            <a:endParaRPr lang="zh-TW" altLang="zh-TW"/>
          </a:p>
        </p:txBody>
      </p:sp>
      <p:sp>
        <p:nvSpPr>
          <p:cNvPr id="262147" name="Rectangle 3" descr="2"/>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76200">
            <a:solidFill>
              <a:schemeClr val="tx1"/>
            </a:solidFill>
            <a:miter lim="800000"/>
            <a:headEnd/>
            <a:tailEnd/>
          </a:ln>
          <a:effectLst/>
          <a:extLst>
            <a:ext uri="{AF507438-7753-43E0-B8FC-AC1667EBCBE1}">
              <a14:hiddenEffects xmlns:a14="http://schemas.microsoft.com/office/drawing/2010/main" xmlns="">
                <a:effectLst>
                  <a:outerShdw dist="243991" dir="13500000" algn="ctr" rotWithShape="0">
                    <a:srgbClr val="808080">
                      <a:alpha val="50000"/>
                    </a:srgbClr>
                  </a:outerShdw>
                </a:effectLst>
              </a14:hiddenEffects>
            </a:ext>
          </a:extLst>
        </p:spPr>
        <p:txBody>
          <a:bodyPr/>
          <a:lstStyle/>
          <a:p>
            <a:endParaRPr lang="zh-TW" altLang="en-US"/>
          </a:p>
        </p:txBody>
      </p:sp>
    </p:spTree>
    <p:extLst>
      <p:ext uri="{BB962C8B-B14F-4D97-AF65-F5344CB8AC3E}">
        <p14:creationId xmlns:p14="http://schemas.microsoft.com/office/powerpoint/2010/main" xmlns="" val="1814113459"/>
      </p:ext>
    </p:extLst>
  </p:cSld>
  <p:clrMapOvr>
    <a:masterClrMapping/>
  </p:clrMapOvr>
  <mc:AlternateContent xmlns:mc="http://schemas.openxmlformats.org/markup-compatibility/2006">
    <mc:Choice xmlns:p14="http://schemas.microsoft.com/office/powerpoint/2010/main" xmlns="" Requires="p14">
      <p:transition spd="slow" p14:dur="2000" advTm="4000"/>
    </mc:Choice>
    <mc:Fallback>
      <p:transition spd="slow" advTm="4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8"/>
          <p:cNvSpPr txBox="1">
            <a:spLocks noChangeArrowheads="1"/>
          </p:cNvSpPr>
          <p:nvPr/>
        </p:nvSpPr>
        <p:spPr bwMode="auto">
          <a:xfrm>
            <a:off x="4284663" y="5922646"/>
            <a:ext cx="10795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lang="en-US" altLang="zh-CN">
                <a:solidFill>
                  <a:schemeClr val="folHlink"/>
                </a:solidFill>
              </a:rPr>
              <a:t>50</a:t>
            </a:r>
            <a:r>
              <a:rPr lang="zh-CN" altLang="en-US">
                <a:solidFill>
                  <a:schemeClr val="folHlink"/>
                </a:solidFill>
              </a:rPr>
              <a:t>张</a:t>
            </a:r>
          </a:p>
        </p:txBody>
      </p:sp>
      <p:pic>
        <p:nvPicPr>
          <p:cNvPr id="7" name="Picture 2" descr="Monschau - Monschau, Nordrhein-Westfale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0"/>
            <a:ext cx="903649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97346399"/>
      </p:ext>
    </p:extLst>
  </p:cSld>
  <p:clrMapOvr>
    <a:masterClrMapping/>
  </p:clrMapOvr>
  <p:transition spd="slow" advTm="3000">
    <p:pull dir="l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一</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先破除有關</a:t>
            </a:r>
            <a:r>
              <a:rPr lang="zh-TW" altLang="en-US" dirty="0" smtClean="0">
                <a:solidFill>
                  <a:srgbClr val="FF0000"/>
                </a:solidFill>
                <a:latin typeface="標楷體" panose="03000509000000000000" pitchFamily="65" charset="-120"/>
                <a:ea typeface="標楷體" panose="03000509000000000000" pitchFamily="65" charset="-120"/>
              </a:rPr>
              <a:t>德語</a:t>
            </a:r>
            <a:r>
              <a:rPr lang="zh-TW" altLang="en-US" dirty="0" smtClean="0">
                <a:latin typeface="標楷體" panose="03000509000000000000" pitchFamily="65" charset="-120"/>
                <a:ea typeface="標楷體" panose="03000509000000000000" pitchFamily="65" charset="-120"/>
              </a:rPr>
              <a:t>的迷思</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251520" y="1600200"/>
            <a:ext cx="8712968" cy="4525963"/>
          </a:xfrm>
        </p:spPr>
        <p:txBody>
          <a:bodyPr/>
          <a:lstStyle/>
          <a:p>
            <a:r>
              <a:rPr lang="zh-TW" altLang="en-US" dirty="0" smtClean="0">
                <a:solidFill>
                  <a:srgbClr val="FF0000"/>
                </a:solidFill>
                <a:latin typeface="標楷體" panose="03000509000000000000" pitchFamily="65" charset="-120"/>
                <a:ea typeface="標楷體" panose="03000509000000000000" pitchFamily="65" charset="-120"/>
              </a:rPr>
              <a:t>考考</a:t>
            </a:r>
            <a:r>
              <a:rPr lang="zh-TW" altLang="en-US" dirty="0" smtClean="0">
                <a:latin typeface="標楷體" panose="03000509000000000000" pitchFamily="65" charset="-120"/>
                <a:ea typeface="標楷體" panose="03000509000000000000" pitchFamily="65" charset="-120"/>
              </a:rPr>
              <a:t>各位的</a:t>
            </a:r>
            <a:r>
              <a:rPr lang="zh-TW" altLang="en-US" dirty="0" smtClean="0">
                <a:solidFill>
                  <a:srgbClr val="FF0000"/>
                </a:solidFill>
                <a:latin typeface="標楷體" panose="03000509000000000000" pitchFamily="65" charset="-120"/>
                <a:ea typeface="標楷體" panose="03000509000000000000" pitchFamily="65" charset="-120"/>
              </a:rPr>
              <a:t>德語能力！</a:t>
            </a:r>
            <a:r>
              <a:rPr lang="zh-TW" altLang="en-US" dirty="0" smtClean="0">
                <a:latin typeface="標楷體" panose="03000509000000000000" pitchFamily="65" charset="-120"/>
                <a:ea typeface="標楷體" panose="03000509000000000000" pitchFamily="65" charset="-120"/>
              </a:rPr>
              <a:t>請說出下列詞彙的意義：</a:t>
            </a:r>
            <a:endParaRPr lang="en-US" altLang="zh-TW" dirty="0" smtClean="0">
              <a:latin typeface="標楷體" panose="03000509000000000000" pitchFamily="65" charset="-120"/>
              <a:ea typeface="標楷體" panose="03000509000000000000" pitchFamily="65" charset="-120"/>
            </a:endParaRPr>
          </a:p>
          <a:p>
            <a:r>
              <a:rPr lang="de-DE" altLang="zh-TW" dirty="0" smtClean="0">
                <a:latin typeface="Times New Roman" panose="02020603050405020304" pitchFamily="18" charset="0"/>
                <a:ea typeface="標楷體" panose="03000509000000000000" pitchFamily="65" charset="-120"/>
                <a:cs typeface="Times New Roman" panose="02020603050405020304" pitchFamily="18" charset="0"/>
              </a:rPr>
              <a:t>1. Bus 2. Gas 3. Universität 4. Haus</a:t>
            </a:r>
          </a:p>
          <a:p>
            <a:r>
              <a:rPr lang="de-DE" altLang="zh-TW" dirty="0" smtClean="0">
                <a:latin typeface="Times New Roman" panose="02020603050405020304" pitchFamily="18" charset="0"/>
                <a:ea typeface="標楷體" panose="03000509000000000000" pitchFamily="65" charset="-120"/>
                <a:cs typeface="Times New Roman" panose="02020603050405020304" pitchFamily="18" charset="0"/>
              </a:rPr>
              <a:t>5. Arrangement 6. Meeting 7. Minute</a:t>
            </a:r>
          </a:p>
          <a:p>
            <a:r>
              <a:rPr lang="de-DE" altLang="zh-TW" dirty="0" smtClean="0">
                <a:latin typeface="Times New Roman" panose="02020603050405020304" pitchFamily="18" charset="0"/>
                <a:ea typeface="標楷體" panose="03000509000000000000" pitchFamily="65" charset="-120"/>
                <a:cs typeface="Times New Roman" panose="02020603050405020304" pitchFamily="18" charset="0"/>
              </a:rPr>
              <a:t>8. Theater 9. Psychologie 10. Danke.</a:t>
            </a:r>
          </a:p>
          <a:p>
            <a:r>
              <a:rPr lang="zh-TW" altLang="en-US" dirty="0">
                <a:latin typeface="標楷體" panose="03000509000000000000" pitchFamily="65" charset="-120"/>
                <a:ea typeface="標楷體" panose="03000509000000000000" pitchFamily="65" charset="-120"/>
              </a:rPr>
              <a:t>除了</a:t>
            </a:r>
            <a:r>
              <a:rPr lang="en-US" altLang="zh-TW" dirty="0" err="1" smtClean="0">
                <a:latin typeface="Times New Roman" panose="02020603050405020304" pitchFamily="18" charset="0"/>
                <a:ea typeface="標楷體" panose="03000509000000000000" pitchFamily="65" charset="-120"/>
                <a:cs typeface="Times New Roman" panose="02020603050405020304" pitchFamily="18" charset="0"/>
              </a:rPr>
              <a:t>Danke</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標楷體" panose="03000509000000000000" pitchFamily="65" charset="-120"/>
                <a:ea typeface="標楷體" panose="03000509000000000000" pitchFamily="65" charset="-120"/>
              </a:rPr>
              <a:t>謝謝之外，其它的詞彙，學過英語的應該都認識。</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全世界的語言都一樣困難，也都一樣簡單</a:t>
            </a:r>
          </a:p>
        </p:txBody>
      </p:sp>
    </p:spTree>
    <p:extLst>
      <p:ext uri="{BB962C8B-B14F-4D97-AF65-F5344CB8AC3E}">
        <p14:creationId xmlns:p14="http://schemas.microsoft.com/office/powerpoint/2010/main" xmlns="" val="161544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kplatz in Rothenburg 3 - Rothenburg ob der Tauber, Bayer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0"/>
            <a:ext cx="3654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矩形 4"/>
          <p:cNvSpPr>
            <a:spLocks noChangeArrowheads="1"/>
          </p:cNvSpPr>
          <p:nvPr/>
        </p:nvSpPr>
        <p:spPr bwMode="auto">
          <a:xfrm rot="5400000">
            <a:off x="1994589" y="4387334"/>
            <a:ext cx="38102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kumimoji="0" lang="en-US" altLang="zh-TW" b="1" dirty="0" err="1">
                <a:latin typeface="Calibri" pitchFamily="34" charset="0"/>
              </a:rPr>
              <a:t>Markplatz</a:t>
            </a:r>
            <a:r>
              <a:rPr kumimoji="0" lang="en-US" altLang="zh-TW" b="1" dirty="0">
                <a:latin typeface="Calibri" pitchFamily="34" charset="0"/>
              </a:rPr>
              <a:t> in </a:t>
            </a:r>
            <a:r>
              <a:rPr kumimoji="0" lang="en-US" altLang="zh-TW" b="1" dirty="0" err="1">
                <a:latin typeface="Calibri" pitchFamily="34" charset="0"/>
              </a:rPr>
              <a:t>Rothenburg</a:t>
            </a:r>
            <a:r>
              <a:rPr kumimoji="0" lang="en-US" altLang="zh-TW" b="1" dirty="0">
                <a:latin typeface="Calibri" pitchFamily="34" charset="0"/>
              </a:rPr>
              <a:t> 3 by </a:t>
            </a:r>
            <a:r>
              <a:rPr kumimoji="0" lang="en-US" altLang="zh-TW" b="1" dirty="0" err="1">
                <a:latin typeface="Calibri" pitchFamily="34" charset="0"/>
                <a:hlinkClick r:id="rId3"/>
              </a:rPr>
              <a:t>rodgerg</a:t>
            </a:r>
            <a:endParaRPr kumimoji="0" lang="zh-TW" altLang="en-US" dirty="0">
              <a:latin typeface="Calibri" pitchFamily="34" charset="0"/>
            </a:endParaRPr>
          </a:p>
        </p:txBody>
      </p:sp>
      <p:pic>
        <p:nvPicPr>
          <p:cNvPr id="3076" name="Picture 4" descr="Nuremberg #1 - Nuremberg, Bayer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86250" y="0"/>
            <a:ext cx="3932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7" name="矩形 6"/>
          <p:cNvSpPr>
            <a:spLocks noChangeArrowheads="1"/>
          </p:cNvSpPr>
          <p:nvPr/>
        </p:nvSpPr>
        <p:spPr bwMode="auto">
          <a:xfrm rot="5400000">
            <a:off x="7153056" y="4997886"/>
            <a:ext cx="249440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kumimoji="0" lang="en-US" altLang="zh-TW" b="1">
                <a:latin typeface="Calibri" pitchFamily="34" charset="0"/>
              </a:rPr>
              <a:t>Nuremberg #1 by </a:t>
            </a:r>
            <a:r>
              <a:rPr kumimoji="0" lang="en-US" altLang="zh-TW" b="1">
                <a:latin typeface="Calibri" pitchFamily="34" charset="0"/>
                <a:hlinkClick r:id="rId5"/>
              </a:rPr>
              <a:t>korina</a:t>
            </a:r>
            <a:endParaRPr kumimoji="0" lang="zh-TW" altLang="en-US">
              <a:latin typeface="Calibri" pitchFamily="34" charset="0"/>
            </a:endParaRPr>
          </a:p>
        </p:txBody>
      </p:sp>
      <p:sp>
        <p:nvSpPr>
          <p:cNvPr id="8" name="投影片編號版面配置區 7"/>
          <p:cNvSpPr>
            <a:spLocks noGrp="1"/>
          </p:cNvSpPr>
          <p:nvPr>
            <p:ph type="sldNum" sz="quarter" idx="12"/>
          </p:nvPr>
        </p:nvSpPr>
        <p:spPr/>
        <p:txBody>
          <a:bodyPr/>
          <a:lstStyle/>
          <a:p>
            <a:pPr>
              <a:defRPr/>
            </a:pPr>
            <a:fld id="{7CE34989-F99D-4183-BB36-302B9794E215}" type="slidenum">
              <a:rPr lang="zh-TW" altLang="en-US"/>
              <a:pPr>
                <a:defRPr/>
              </a:pPr>
              <a:t>50</a:t>
            </a:fld>
            <a:endParaRPr lang="zh-TW" altLang="en-US"/>
          </a:p>
        </p:txBody>
      </p:sp>
    </p:spTree>
    <p:extLst>
      <p:ext uri="{BB962C8B-B14F-4D97-AF65-F5344CB8AC3E}">
        <p14:creationId xmlns:p14="http://schemas.microsoft.com/office/powerpoint/2010/main" xmlns="" val="3105073575"/>
      </p:ext>
    </p:extLst>
  </p:cSld>
  <p:clrMapOvr>
    <a:masterClrMapping/>
  </p:clrMapOvr>
  <p:transition spd="slow" advTm="3000">
    <p:pull dir="l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p:txBody>
          <a:bodyPr/>
          <a:lstStyle/>
          <a:p>
            <a:endParaRPr lang="zh-TW" altLang="en-US" smtClean="0"/>
          </a:p>
        </p:txBody>
      </p:sp>
      <p:sp>
        <p:nvSpPr>
          <p:cNvPr id="4099" name="內容版面配置區 2"/>
          <p:cNvSpPr>
            <a:spLocks noGrp="1"/>
          </p:cNvSpPr>
          <p:nvPr>
            <p:ph idx="1"/>
          </p:nvPr>
        </p:nvSpPr>
        <p:spPr/>
        <p:txBody>
          <a:bodyPr/>
          <a:lstStyle/>
          <a:p>
            <a:endParaRPr lang="zh-TW" altLang="en-US" smtClean="0"/>
          </a:p>
        </p:txBody>
      </p:sp>
      <p:pic>
        <p:nvPicPr>
          <p:cNvPr id="4100" name="Picture 2" descr="Sunday walk 4 - Saarburg, Saarland"/>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388" y="0"/>
            <a:ext cx="85772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1" name="矩形 4"/>
          <p:cNvSpPr>
            <a:spLocks noChangeArrowheads="1"/>
          </p:cNvSpPr>
          <p:nvPr/>
        </p:nvSpPr>
        <p:spPr bwMode="auto">
          <a:xfrm rot="-5400000">
            <a:off x="-933865" y="4844534"/>
            <a:ext cx="26662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kumimoji="0" lang="en-US" altLang="zh-TW" b="1">
                <a:latin typeface="Calibri" pitchFamily="34" charset="0"/>
              </a:rPr>
              <a:t>Sunday walk 4 by </a:t>
            </a:r>
            <a:r>
              <a:rPr kumimoji="0" lang="en-US" altLang="zh-TW" b="1">
                <a:latin typeface="Calibri" pitchFamily="34" charset="0"/>
                <a:hlinkClick r:id="rId3"/>
              </a:rPr>
              <a:t>claudeD</a:t>
            </a:r>
            <a:endParaRPr kumimoji="0" lang="zh-TW" altLang="en-US">
              <a:latin typeface="Calibri" pitchFamily="34" charset="0"/>
            </a:endParaRPr>
          </a:p>
        </p:txBody>
      </p:sp>
      <p:sp>
        <p:nvSpPr>
          <p:cNvPr id="6" name="投影片編號版面配置區 5"/>
          <p:cNvSpPr>
            <a:spLocks noGrp="1"/>
          </p:cNvSpPr>
          <p:nvPr>
            <p:ph type="sldNum" sz="quarter" idx="12"/>
          </p:nvPr>
        </p:nvSpPr>
        <p:spPr/>
        <p:txBody>
          <a:bodyPr/>
          <a:lstStyle/>
          <a:p>
            <a:pPr>
              <a:defRPr/>
            </a:pPr>
            <a:fld id="{C61CC798-5E31-4CF0-AE91-2293355B02CA}" type="slidenum">
              <a:rPr lang="zh-TW" altLang="en-US"/>
              <a:pPr>
                <a:defRPr/>
              </a:pPr>
              <a:t>51</a:t>
            </a:fld>
            <a:endParaRPr lang="zh-TW" altLang="en-US"/>
          </a:p>
        </p:txBody>
      </p:sp>
    </p:spTree>
    <p:extLst>
      <p:ext uri="{BB962C8B-B14F-4D97-AF65-F5344CB8AC3E}">
        <p14:creationId xmlns:p14="http://schemas.microsoft.com/office/powerpoint/2010/main" xmlns="" val="3776777077"/>
      </p:ext>
    </p:extLst>
  </p:cSld>
  <p:clrMapOvr>
    <a:masterClrMapping/>
  </p:clrMapOvr>
  <p:transition spd="slow" advTm="3000">
    <p:pull dir="l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endParaRPr lang="pl-PL" altLang="zh-TW" smtClean="0"/>
          </a:p>
        </p:txBody>
      </p:sp>
      <p:sp>
        <p:nvSpPr>
          <p:cNvPr id="17410" name="Rectangle 3"/>
          <p:cNvSpPr>
            <a:spLocks noGrp="1" noChangeArrowheads="1"/>
          </p:cNvSpPr>
          <p:nvPr>
            <p:ph type="body" idx="1"/>
          </p:nvPr>
        </p:nvSpPr>
        <p:spPr/>
        <p:txBody>
          <a:bodyPr/>
          <a:lstStyle/>
          <a:p>
            <a:pPr eaLnBrk="1" hangingPunct="1"/>
            <a:endParaRPr lang="pl-PL" altLang="zh-TW" smtClean="0"/>
          </a:p>
        </p:txBody>
      </p:sp>
      <p:pic>
        <p:nvPicPr>
          <p:cNvPr id="17411" name="Picture 5" descr="Dia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3"/>
          <p:cNvSpPr txBox="1">
            <a:spLocks noChangeArrowheads="1"/>
          </p:cNvSpPr>
          <p:nvPr/>
        </p:nvSpPr>
        <p:spPr bwMode="auto">
          <a:xfrm>
            <a:off x="0" y="6352659"/>
            <a:ext cx="9144000" cy="369332"/>
          </a:xfrm>
          <a:prstGeom prst="rect">
            <a:avLst/>
          </a:prstGeom>
          <a:solidFill>
            <a:srgbClr val="000000">
              <a:alpha val="39999"/>
            </a:srgbClr>
          </a:solidFill>
          <a:ln>
            <a:noFill/>
          </a:ln>
          <a:effectLst/>
          <a:extLst>
            <a:ext uri="{91240B29-F687-4F45-9708-019B960494DF}">
              <a14:hiddenLine xmlns:a14="http://schemas.microsoft.com/office/drawing/2010/main" xmlns="" w="12700" cap="sq" algn="ctr">
                <a:solidFill>
                  <a:srgbClr val="000000"/>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r>
              <a:rPr kumimoji="1" lang="zh-TW" altLang="en-US" dirty="0" smtClean="0">
                <a:solidFill>
                  <a:srgbClr val="FFFF00"/>
                </a:solidFill>
                <a:latin typeface="標楷體" pitchFamily="65" charset="-120"/>
              </a:rPr>
              <a:t>薩克遜小瑞士</a:t>
            </a:r>
            <a:endParaRPr kumimoji="1" lang="zh-CN" altLang="en-GB" dirty="0">
              <a:solidFill>
                <a:srgbClr val="FFFF00"/>
              </a:solidFill>
              <a:latin typeface="標楷體" pitchFamily="65" charset="-120"/>
            </a:endParaRPr>
          </a:p>
        </p:txBody>
      </p:sp>
    </p:spTree>
    <p:extLst>
      <p:ext uri="{BB962C8B-B14F-4D97-AF65-F5344CB8AC3E}">
        <p14:creationId xmlns:p14="http://schemas.microsoft.com/office/powerpoint/2010/main" xmlns="" val="1786306327"/>
      </p:ext>
    </p:extLst>
  </p:cSld>
  <p:clrMapOvr>
    <a:masterClrMapping/>
  </p:clrMapOvr>
  <mc:AlternateContent xmlns:mc="http://schemas.openxmlformats.org/markup-compatibility/2006">
    <mc:Choice xmlns:p14="http://schemas.microsoft.com/office/powerpoint/2010/main" xmlns="" Requires="p14">
      <p:transition spd="slow" p14:dur="2000" advTm="7000"/>
    </mc:Choice>
    <mc:Fallback>
      <p:transition spd="slow" advTm="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1000"/>
                                        <p:tgtEl>
                                          <p:spTgt spid="4">
                                            <p:bg/>
                                          </p:spTgt>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unday Walk 2 - Saarburg, Saarland"/>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4" y="-15240"/>
            <a:ext cx="9036496" cy="6873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矩形 4"/>
          <p:cNvSpPr>
            <a:spLocks noChangeArrowheads="1"/>
          </p:cNvSpPr>
          <p:nvPr/>
        </p:nvSpPr>
        <p:spPr bwMode="auto">
          <a:xfrm rot="5400000">
            <a:off x="6122129" y="4777860"/>
            <a:ext cx="269888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kumimoji="0" lang="en-US" altLang="zh-TW" b="1">
                <a:latin typeface="Calibri" pitchFamily="34" charset="0"/>
              </a:rPr>
              <a:t>Sunday Walk 2 by </a:t>
            </a:r>
            <a:r>
              <a:rPr kumimoji="0" lang="en-US" altLang="zh-TW" b="1">
                <a:latin typeface="Calibri" pitchFamily="34" charset="0"/>
                <a:hlinkClick r:id="rId3"/>
              </a:rPr>
              <a:t>claudeD</a:t>
            </a:r>
            <a:endParaRPr kumimoji="0" lang="zh-TW" altLang="en-US">
              <a:latin typeface="Calibri" pitchFamily="34" charset="0"/>
            </a:endParaRPr>
          </a:p>
        </p:txBody>
      </p:sp>
      <p:sp>
        <p:nvSpPr>
          <p:cNvPr id="6" name="投影片編號版面配置區 5"/>
          <p:cNvSpPr>
            <a:spLocks noGrp="1"/>
          </p:cNvSpPr>
          <p:nvPr>
            <p:ph type="sldNum" sz="quarter" idx="12"/>
          </p:nvPr>
        </p:nvSpPr>
        <p:spPr/>
        <p:txBody>
          <a:bodyPr/>
          <a:lstStyle/>
          <a:p>
            <a:pPr>
              <a:defRPr/>
            </a:pPr>
            <a:fld id="{44BDB37D-8FF4-4005-9993-1B132FB2E07F}" type="slidenum">
              <a:rPr lang="zh-TW" altLang="en-US"/>
              <a:pPr>
                <a:defRPr/>
              </a:pPr>
              <a:t>53</a:t>
            </a:fld>
            <a:endParaRPr lang="zh-TW" altLang="en-US"/>
          </a:p>
        </p:txBody>
      </p:sp>
    </p:spTree>
    <p:extLst>
      <p:ext uri="{BB962C8B-B14F-4D97-AF65-F5344CB8AC3E}">
        <p14:creationId xmlns:p14="http://schemas.microsoft.com/office/powerpoint/2010/main" xmlns="" val="993500094"/>
      </p:ext>
    </p:extLst>
  </p:cSld>
  <p:clrMapOvr>
    <a:masterClrMapping/>
  </p:clrMapOvr>
  <p:transition spd="slow" advTm="3000">
    <p:pull dir="l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五</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德國的道路交通</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92500"/>
          </a:bodyPr>
          <a:lstStyle/>
          <a:p>
            <a:r>
              <a:rPr lang="zh-TW" altLang="en-US" dirty="0" smtClean="0">
                <a:latin typeface="標楷體" panose="03000509000000000000" pitchFamily="65" charset="-120"/>
                <a:ea typeface="標楷體" panose="03000509000000000000" pitchFamily="65" charset="-120"/>
              </a:rPr>
              <a:t>德國車輛靠右行駛。但</a:t>
            </a:r>
            <a:r>
              <a:rPr lang="zh-TW" altLang="en-US" dirty="0" smtClean="0">
                <a:solidFill>
                  <a:srgbClr val="FF0000"/>
                </a:solidFill>
                <a:latin typeface="標楷體" panose="03000509000000000000" pitchFamily="65" charset="-120"/>
                <a:ea typeface="標楷體" panose="03000509000000000000" pitchFamily="65" charset="-120"/>
              </a:rPr>
              <a:t>行人一般靠左行走</a:t>
            </a:r>
            <a:r>
              <a:rPr lang="zh-TW" altLang="en-US" dirty="0" smtClean="0">
                <a:latin typeface="標楷體" panose="03000509000000000000" pitchFamily="65" charset="-120"/>
                <a:ea typeface="標楷體" panose="03000509000000000000" pitchFamily="65" charset="-120"/>
              </a:rPr>
              <a:t>，因為這樣比較安全，尤其在山路或沒有人行道的路上，靠左的確比較安全。</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德國的汽車駕駛非常尊重行人。</a:t>
            </a:r>
            <a:r>
              <a:rPr lang="zh-TW" altLang="en-US" dirty="0" smtClean="0">
                <a:solidFill>
                  <a:srgbClr val="FF0000"/>
                </a:solidFill>
                <a:latin typeface="標楷體" panose="03000509000000000000" pitchFamily="65" charset="-120"/>
                <a:ea typeface="標楷體" panose="03000509000000000000" pitchFamily="65" charset="-120"/>
              </a:rPr>
              <a:t>在行人穿越道，行人有絕對的優先權</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德國大眾運輸</a:t>
            </a:r>
            <a:r>
              <a:rPr lang="zh-TW" altLang="en-US" dirty="0" smtClean="0">
                <a:latin typeface="標楷體" panose="03000509000000000000" pitchFamily="65" charset="-120"/>
                <a:ea typeface="標楷體" panose="03000509000000000000" pitchFamily="65" charset="-120"/>
              </a:rPr>
              <a:t>系統十分先進，飛機、鐵路、公路四通八達。高速公路通常無速限，可以行駛重型摩托車。內線為超車道，超車後就回到右二線。最外側行駛大型車輛，時速為</a:t>
            </a:r>
            <a:r>
              <a:rPr lang="en-US" altLang="zh-TW" dirty="0" smtClean="0">
                <a:latin typeface="標楷體" panose="03000509000000000000" pitchFamily="65" charset="-120"/>
                <a:ea typeface="標楷體" panose="03000509000000000000" pitchFamily="65" charset="-120"/>
              </a:rPr>
              <a:t>100</a:t>
            </a:r>
            <a:r>
              <a:rPr lang="zh-TW" altLang="en-US" dirty="0" smtClean="0">
                <a:latin typeface="標楷體" panose="03000509000000000000" pitchFamily="65" charset="-120"/>
                <a:ea typeface="標楷體" panose="03000509000000000000" pitchFamily="65" charset="-120"/>
              </a:rPr>
              <a:t>公里。</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41275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7303"/>
            <a:ext cx="8229600" cy="1143000"/>
          </a:xfrm>
        </p:spPr>
        <p:txBody>
          <a:bodyPr/>
          <a:lstStyle/>
          <a:p>
            <a:r>
              <a:rPr lang="zh-TW" altLang="en-US" dirty="0">
                <a:latin typeface="標楷體" panose="03000509000000000000" pitchFamily="65" charset="-120"/>
                <a:ea typeface="標楷體" panose="03000509000000000000" pitchFamily="65" charset="-120"/>
              </a:rPr>
              <a:t>五</a:t>
            </a:r>
            <a:r>
              <a:rPr lang="en-US" altLang="zh-TW" dirty="0">
                <a:latin typeface="標楷體" panose="03000509000000000000" pitchFamily="65" charset="-120"/>
                <a:ea typeface="標楷體" panose="03000509000000000000" pitchFamily="65" charset="-120"/>
              </a:rPr>
              <a:t>.</a:t>
            </a:r>
            <a:r>
              <a:rPr lang="zh-TW" altLang="zh-TW" dirty="0" smtClean="0">
                <a:latin typeface="標楷體" panose="03000509000000000000" pitchFamily="65" charset="-120"/>
                <a:ea typeface="標楷體" panose="03000509000000000000" pitchFamily="65" charset="-120"/>
              </a:rPr>
              <a:t>德國的</a:t>
            </a:r>
            <a:r>
              <a:rPr lang="zh-TW" altLang="zh-TW" dirty="0">
                <a:latin typeface="標楷體" panose="03000509000000000000" pitchFamily="65" charset="-120"/>
                <a:ea typeface="標楷體" panose="03000509000000000000" pitchFamily="65" charset="-120"/>
              </a:rPr>
              <a:t>道路交通</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67544" y="1052736"/>
            <a:ext cx="8219256" cy="5073427"/>
          </a:xfrm>
        </p:spPr>
        <p:txBody>
          <a:bodyPr>
            <a:normAutofit/>
          </a:bodyPr>
          <a:lstStyle/>
          <a:p>
            <a:r>
              <a:rPr lang="zh-TW" altLang="en-US" dirty="0" smtClean="0">
                <a:latin typeface="標楷體" panose="03000509000000000000" pitchFamily="65" charset="-120"/>
                <a:ea typeface="標楷體" panose="03000509000000000000" pitchFamily="65" charset="-120"/>
              </a:rPr>
              <a:t>德國不管是火車站還是汽車站都沒有柵欄、剪票口。一般人都按規定買票、銷票。搭霸王車被抓到要罰款。</a:t>
            </a:r>
            <a:endParaRPr lang="en-US" altLang="zh-TW" dirty="0" smtClean="0">
              <a:latin typeface="標楷體" panose="03000509000000000000" pitchFamily="65" charset="-120"/>
              <a:ea typeface="標楷體" panose="03000509000000000000" pitchFamily="65" charset="-120"/>
            </a:endParaRPr>
          </a:p>
          <a:p>
            <a:endParaRPr lang="en-US" altLang="zh-TW" dirty="0" smtClean="0">
              <a:latin typeface="標楷體" panose="03000509000000000000" pitchFamily="65" charset="-120"/>
              <a:ea typeface="標楷體" panose="03000509000000000000" pitchFamily="65" charset="-12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10" t="29088" r="1669" b="-744"/>
          <a:stretch/>
        </p:blipFill>
        <p:spPr bwMode="auto">
          <a:xfrm>
            <a:off x="971600" y="2852936"/>
            <a:ext cx="7274642" cy="3836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1882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五</a:t>
            </a:r>
            <a:r>
              <a:rPr lang="en-US" altLang="zh-TW" dirty="0">
                <a:latin typeface="標楷體" panose="03000509000000000000" pitchFamily="65" charset="-120"/>
                <a:ea typeface="標楷體" panose="03000509000000000000" pitchFamily="65" charset="-120"/>
              </a:rPr>
              <a:t>.</a:t>
            </a:r>
            <a:r>
              <a:rPr lang="zh-TW" altLang="zh-TW" dirty="0" smtClean="0">
                <a:latin typeface="標楷體" panose="03000509000000000000" pitchFamily="65" charset="-120"/>
                <a:ea typeface="標楷體" panose="03000509000000000000" pitchFamily="65" charset="-120"/>
              </a:rPr>
              <a:t>德國</a:t>
            </a:r>
            <a:r>
              <a:rPr lang="zh-TW" altLang="zh-TW" dirty="0">
                <a:latin typeface="標楷體" panose="03000509000000000000" pitchFamily="65" charset="-120"/>
                <a:ea typeface="標楷體" panose="03000509000000000000" pitchFamily="65" charset="-120"/>
              </a:rPr>
              <a:t>的道路交通</a:t>
            </a:r>
            <a:endParaRPr lang="zh-TW" altLang="en-US" dirty="0"/>
          </a:p>
        </p:txBody>
      </p:sp>
      <p:sp>
        <p:nvSpPr>
          <p:cNvPr id="3" name="內容版面配置區 2"/>
          <p:cNvSpPr>
            <a:spLocks noGrp="1"/>
          </p:cNvSpPr>
          <p:nvPr>
            <p:ph idx="1"/>
          </p:nvPr>
        </p:nvSpPr>
        <p:spPr>
          <a:xfrm>
            <a:off x="467544" y="1844824"/>
            <a:ext cx="8229600" cy="4525963"/>
          </a:xfrm>
        </p:spPr>
        <p:txBody>
          <a:bodyPr>
            <a:normAutofit lnSpcReduction="10000"/>
          </a:bodyPr>
          <a:lstStyle/>
          <a:p>
            <a:r>
              <a:rPr lang="zh-TW" altLang="en-US" dirty="0">
                <a:latin typeface="標楷體" panose="03000509000000000000" pitchFamily="65" charset="-120"/>
                <a:ea typeface="標楷體" panose="03000509000000000000" pitchFamily="65" charset="-120"/>
              </a:rPr>
              <a:t>德國市公車站牌都有時刻表，公車到站時間很準時，乘客可以很好的安排搭車時間。</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德國</a:t>
            </a:r>
            <a:r>
              <a:rPr lang="zh-TW" altLang="en-US" dirty="0" smtClean="0">
                <a:latin typeface="標楷體" panose="03000509000000000000" pitchFamily="65" charset="-120"/>
                <a:ea typeface="標楷體" panose="03000509000000000000" pitchFamily="65" charset="-120"/>
              </a:rPr>
              <a:t>公車早晨頭</a:t>
            </a:r>
            <a:r>
              <a:rPr lang="zh-TW" altLang="en-US" dirty="0">
                <a:latin typeface="標楷體" panose="03000509000000000000" pitchFamily="65" charset="-120"/>
                <a:ea typeface="標楷體" panose="03000509000000000000" pitchFamily="65" charset="-120"/>
              </a:rPr>
              <a:t>班車常</a:t>
            </a:r>
            <a:r>
              <a:rPr lang="en-US" altLang="zh-TW" dirty="0">
                <a:latin typeface="標楷體" panose="03000509000000000000" pitchFamily="65" charset="-120"/>
                <a:ea typeface="標楷體" panose="03000509000000000000" pitchFamily="65" charset="-120"/>
              </a:rPr>
              <a:t>5</a:t>
            </a:r>
            <a:r>
              <a:rPr lang="zh-TW" altLang="en-US" dirty="0">
                <a:latin typeface="標楷體" panose="03000509000000000000" pitchFamily="65" charset="-120"/>
                <a:ea typeface="標楷體" panose="03000509000000000000" pitchFamily="65" charset="-120"/>
              </a:rPr>
              <a:t>點就發車，末班車到</a:t>
            </a:r>
            <a:r>
              <a:rPr lang="en-US" altLang="zh-TW" dirty="0">
                <a:latin typeface="標楷體" panose="03000509000000000000" pitchFamily="65" charset="-120"/>
                <a:ea typeface="標楷體" panose="03000509000000000000" pitchFamily="65" charset="-120"/>
              </a:rPr>
              <a:t>11</a:t>
            </a:r>
            <a:r>
              <a:rPr lang="zh-TW" altLang="en-US"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12</a:t>
            </a:r>
            <a:r>
              <a:rPr lang="zh-TW" altLang="en-US" dirty="0">
                <a:latin typeface="標楷體" panose="03000509000000000000" pitchFamily="65" charset="-120"/>
                <a:ea typeface="標楷體" panose="03000509000000000000" pitchFamily="65" charset="-120"/>
              </a:rPr>
              <a:t>點。</a:t>
            </a:r>
            <a:endParaRPr lang="en-US" altLang="zh-TW" dirty="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乘客可以買週</a:t>
            </a:r>
            <a:r>
              <a:rPr lang="zh-TW" altLang="en-US" dirty="0">
                <a:latin typeface="標楷體" panose="03000509000000000000" pitchFamily="65" charset="-120"/>
                <a:ea typeface="標楷體" panose="03000509000000000000" pitchFamily="65" charset="-120"/>
              </a:rPr>
              <a:t>票、不包括週末的週票、月票、區域票，價格很優惠</a:t>
            </a:r>
            <a:r>
              <a:rPr lang="zh-TW" altLang="en-US" dirty="0" smtClean="0">
                <a:latin typeface="標楷體" panose="03000509000000000000" pitchFamily="65" charset="-120"/>
                <a:ea typeface="標楷體" panose="03000509000000000000" pitchFamily="65" charset="-120"/>
              </a:rPr>
              <a:t>。為鼓勵觀光，有單日票，父母、兩個小孩和一條狗可共用。其它鐵公路的優惠措施很多。對身心障礙人士更是非常的照顧</a:t>
            </a:r>
            <a:r>
              <a:rPr lang="zh-TW" altLang="en-US" dirty="0">
                <a:latin typeface="標楷體" panose="03000509000000000000" pitchFamily="65" charset="-120"/>
                <a:ea typeface="標楷體" panose="03000509000000000000" pitchFamily="65" charset="-120"/>
              </a:rPr>
              <a:t>。</a:t>
            </a:r>
          </a:p>
          <a:p>
            <a:endParaRPr lang="zh-TW" altLang="en-US" dirty="0"/>
          </a:p>
        </p:txBody>
      </p:sp>
    </p:spTree>
    <p:extLst>
      <p:ext uri="{BB962C8B-B14F-4D97-AF65-F5344CB8AC3E}">
        <p14:creationId xmlns:p14="http://schemas.microsoft.com/office/powerpoint/2010/main" xmlns="" val="343934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五</a:t>
            </a:r>
            <a:r>
              <a:rPr lang="en-US" altLang="zh-TW" dirty="0">
                <a:latin typeface="標楷體" panose="03000509000000000000" pitchFamily="65" charset="-120"/>
                <a:ea typeface="標楷體" panose="03000509000000000000" pitchFamily="65" charset="-120"/>
              </a:rPr>
              <a:t>.</a:t>
            </a:r>
            <a:r>
              <a:rPr lang="zh-TW" altLang="zh-TW" dirty="0" smtClean="0">
                <a:latin typeface="標楷體" panose="03000509000000000000" pitchFamily="65" charset="-120"/>
                <a:ea typeface="標楷體" panose="03000509000000000000" pitchFamily="65" charset="-120"/>
              </a:rPr>
              <a:t>德國</a:t>
            </a:r>
            <a:r>
              <a:rPr lang="zh-TW" altLang="zh-TW" dirty="0">
                <a:latin typeface="標楷體" panose="03000509000000000000" pitchFamily="65" charset="-120"/>
                <a:ea typeface="標楷體" panose="03000509000000000000" pitchFamily="65" charset="-120"/>
              </a:rPr>
              <a:t>的道路交通</a:t>
            </a:r>
            <a:endParaRPr lang="zh-TW" altLang="en-US"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1244" t="28171" r="374"/>
          <a:stretch/>
        </p:blipFill>
        <p:spPr bwMode="auto">
          <a:xfrm>
            <a:off x="1331640" y="2564904"/>
            <a:ext cx="6714316" cy="35430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文字方塊 3"/>
          <p:cNvSpPr txBox="1"/>
          <p:nvPr/>
        </p:nvSpPr>
        <p:spPr>
          <a:xfrm>
            <a:off x="685258" y="1412776"/>
            <a:ext cx="6840760" cy="1077218"/>
          </a:xfrm>
          <a:prstGeom prst="rect">
            <a:avLst/>
          </a:prstGeom>
          <a:noFill/>
        </p:spPr>
        <p:txBody>
          <a:bodyPr wrap="square" rtlCol="0">
            <a:spAutoFit/>
          </a:bodyPr>
          <a:lstStyle/>
          <a:p>
            <a:r>
              <a:rPr lang="zh-TW" altLang="en-US" sz="3200" dirty="0" smtClean="0">
                <a:latin typeface="標楷體" panose="03000509000000000000" pitchFamily="65" charset="-120"/>
                <a:ea typeface="標楷體" panose="03000509000000000000" pitchFamily="65" charset="-120"/>
              </a:rPr>
              <a:t>搭乘地鐵或公車的乘客會看書或看報，很少人滑手機</a:t>
            </a:r>
            <a:endParaRPr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102929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476672"/>
            <a:ext cx="8229600" cy="1143000"/>
          </a:xfrm>
        </p:spPr>
        <p:txBody>
          <a:bodyPr>
            <a:normAutofit fontScale="90000"/>
          </a:bodyPr>
          <a:lstStyle/>
          <a:p>
            <a:r>
              <a:rPr lang="zh-TW" altLang="en-US" dirty="0" smtClean="0">
                <a:latin typeface="標楷體" panose="03000509000000000000" pitchFamily="65" charset="-120"/>
                <a:ea typeface="標楷體" panose="03000509000000000000" pitchFamily="65" charset="-120"/>
              </a:rPr>
              <a:t>在德國如果半夜還有人等紅綠燈，那個人一定是德國（中老年人）</a:t>
            </a:r>
            <a:endParaRPr lang="zh-TW" altLang="en-US" dirty="0">
              <a:latin typeface="標楷體" panose="03000509000000000000" pitchFamily="65" charset="-120"/>
              <a:ea typeface="標楷體" panose="03000509000000000000" pitchFamily="65" charset="-120"/>
            </a:endParaRP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t="33218"/>
          <a:stretch/>
        </p:blipFill>
        <p:spPr bwMode="auto">
          <a:xfrm>
            <a:off x="927536" y="2327176"/>
            <a:ext cx="7244863" cy="37693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3646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德國人排隊的方式</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67544" y="1772816"/>
            <a:ext cx="8229600" cy="4713387"/>
          </a:xfrm>
        </p:spPr>
        <p:txBody>
          <a:bodyPr/>
          <a:lstStyle/>
          <a:p>
            <a:r>
              <a:rPr lang="zh-TW" altLang="en-US" dirty="0" smtClean="0">
                <a:latin typeface="標楷體" panose="03000509000000000000" pitchFamily="65" charset="-120"/>
                <a:ea typeface="標楷體" panose="03000509000000000000" pitchFamily="65" charset="-120"/>
              </a:rPr>
              <a:t>德國的公共廁所如果客滿，後到的人會在廁所外面排隊，等廁間空出來再依序進去。不像台灣，每個人找一間前面站著等，碰運氣。</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到提款機提</a:t>
            </a:r>
            <a:r>
              <a:rPr lang="zh-TW" altLang="en-US" dirty="0" smtClean="0">
                <a:latin typeface="標楷體" panose="03000509000000000000" pitchFamily="65" charset="-120"/>
                <a:ea typeface="標楷體" panose="03000509000000000000" pitchFamily="65" charset="-120"/>
              </a:rPr>
              <a:t>錢也一樣。如果有兩、三部提款機都有人用，後來的人就依序站在中間，如有提款機空出來，就依先後順序使用。</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50023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latin typeface="標楷體" panose="03000509000000000000" pitchFamily="65" charset="-120"/>
                <a:ea typeface="標楷體" panose="03000509000000000000" pitchFamily="65" charset="-120"/>
              </a:rPr>
              <a:t>二</a:t>
            </a:r>
            <a:r>
              <a:rPr lang="en-US" altLang="zh-TW"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從「食、住、行、育」四個面向來看德國人</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a:bodyPr>
          <a:lstStyle/>
          <a:p>
            <a:r>
              <a:rPr lang="zh-TW" altLang="en-US" dirty="0" smtClean="0">
                <a:latin typeface="標楷體" panose="03000509000000000000" pitchFamily="65" charset="-120"/>
                <a:ea typeface="標楷體" panose="03000509000000000000" pitchFamily="65" charset="-120"/>
              </a:rPr>
              <a:t>既然要談我所認識的另類德國人，我就從最具體的事物上</a:t>
            </a:r>
            <a:r>
              <a:rPr lang="zh-TW" altLang="en-US" dirty="0">
                <a:latin typeface="標楷體" panose="03000509000000000000" pitchFamily="65" charset="-120"/>
                <a:ea typeface="標楷體" panose="03000509000000000000" pitchFamily="65" charset="-120"/>
              </a:rPr>
              <a:t>著手：食</a:t>
            </a:r>
            <a:r>
              <a:rPr lang="zh-TW" altLang="en-US" dirty="0" smtClean="0">
                <a:latin typeface="標楷體" panose="03000509000000000000" pitchFamily="65" charset="-120"/>
                <a:ea typeface="標楷體" panose="03000509000000000000" pitchFamily="65" charset="-120"/>
              </a:rPr>
              <a:t>、住</a:t>
            </a:r>
            <a:r>
              <a:rPr lang="zh-TW" altLang="en-US" dirty="0">
                <a:latin typeface="標楷體" panose="03000509000000000000" pitchFamily="65" charset="-120"/>
                <a:ea typeface="標楷體" panose="03000509000000000000" pitchFamily="65" charset="-120"/>
              </a:rPr>
              <a:t>、行、</a:t>
            </a:r>
            <a:r>
              <a:rPr lang="zh-TW" altLang="en-US" dirty="0" smtClean="0">
                <a:latin typeface="標楷體" panose="03000509000000000000" pitchFamily="65" charset="-120"/>
                <a:ea typeface="標楷體" panose="03000509000000000000" pitchFamily="65" charset="-120"/>
              </a:rPr>
              <a:t>育。</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古語</a:t>
            </a:r>
            <a:r>
              <a:rPr lang="zh-TW" altLang="en-US" dirty="0" smtClean="0">
                <a:latin typeface="標楷體" panose="03000509000000000000" pitchFamily="65" charset="-120"/>
                <a:ea typeface="標楷體" panose="03000509000000000000" pitchFamily="65" charset="-120"/>
              </a:rPr>
              <a:t>說：他山之石可以攻錯。</a:t>
            </a:r>
            <a:r>
              <a:rPr lang="zh-TW" altLang="en-US" dirty="0">
                <a:latin typeface="標楷體" panose="03000509000000000000" pitchFamily="65" charset="-120"/>
                <a:ea typeface="標楷體" panose="03000509000000000000" pitchFamily="65" charset="-120"/>
              </a:rPr>
              <a:t>德意志民族歷經兩</a:t>
            </a:r>
            <a:r>
              <a:rPr lang="zh-TW" altLang="en-US" dirty="0" smtClean="0">
                <a:latin typeface="標楷體" panose="03000509000000000000" pitchFamily="65" charset="-120"/>
                <a:ea typeface="標楷體" panose="03000509000000000000" pitchFamily="65" charset="-120"/>
              </a:rPr>
              <a:t>次世界大戰，都是戰敗國，卻在很短的時間之內從一片廢墟中重新站立起來，成為全世界舉足輕重的國家，一定有他的理由。我就從日常生活當中尋找一些蛛絲馬跡，看看能否做為我們的參考。</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188162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260648"/>
            <a:ext cx="8229600" cy="1143000"/>
          </a:xfrm>
        </p:spPr>
        <p:txBody>
          <a:bodyPr>
            <a:normAutofit/>
          </a:bodyPr>
          <a:lstStyle/>
          <a:p>
            <a:r>
              <a:rPr lang="zh-TW" altLang="en-US" sz="5400" dirty="0">
                <a:latin typeface="標楷體" panose="03000509000000000000" pitchFamily="65" charset="-120"/>
                <a:ea typeface="標楷體" panose="03000509000000000000" pitchFamily="65" charset="-120"/>
              </a:rPr>
              <a:t>六</a:t>
            </a:r>
            <a:r>
              <a:rPr lang="en-US" altLang="zh-TW" sz="5400" dirty="0">
                <a:latin typeface="標楷體" panose="03000509000000000000" pitchFamily="65" charset="-120"/>
                <a:ea typeface="標楷體" panose="03000509000000000000" pitchFamily="65" charset="-120"/>
              </a:rPr>
              <a:t>.</a:t>
            </a:r>
            <a:r>
              <a:rPr lang="zh-TW" altLang="en-US" sz="5400" dirty="0" smtClean="0">
                <a:latin typeface="標楷體" panose="03000509000000000000" pitchFamily="65" charset="-120"/>
                <a:ea typeface="標楷體" panose="03000509000000000000" pitchFamily="65" charset="-120"/>
              </a:rPr>
              <a:t>德國人的教育</a:t>
            </a:r>
            <a:endParaRPr lang="zh-TW" altLang="en-US" sz="54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251520" y="1628800"/>
            <a:ext cx="8507288" cy="4525963"/>
          </a:xfrm>
        </p:spPr>
        <p:txBody>
          <a:bodyPr>
            <a:normAutofit lnSpcReduction="10000"/>
          </a:bodyPr>
          <a:lstStyle/>
          <a:p>
            <a:r>
              <a:rPr lang="zh-TW" altLang="en-US" sz="4000" dirty="0" smtClean="0">
                <a:latin typeface="標楷體" panose="03000509000000000000" pitchFamily="65" charset="-120"/>
                <a:ea typeface="標楷體" panose="03000509000000000000" pitchFamily="65" charset="-120"/>
              </a:rPr>
              <a:t>我在這裡不是要談德國的教育制度，而是教育理念。很多方面值得我們參考。</a:t>
            </a:r>
            <a:endParaRPr lang="en-US" altLang="zh-TW" sz="4000" dirty="0" smtClean="0">
              <a:latin typeface="標楷體" panose="03000509000000000000" pitchFamily="65" charset="-120"/>
              <a:ea typeface="標楷體" panose="03000509000000000000" pitchFamily="65" charset="-120"/>
            </a:endParaRPr>
          </a:p>
          <a:p>
            <a:r>
              <a:rPr lang="en-US" altLang="zh-TW" sz="4000" dirty="0">
                <a:latin typeface="標楷體" panose="03000509000000000000" pitchFamily="65" charset="-120"/>
                <a:ea typeface="標楷體" panose="03000509000000000000" pitchFamily="65" charset="-120"/>
              </a:rPr>
              <a:t>2013</a:t>
            </a:r>
            <a:r>
              <a:rPr lang="zh-TW" altLang="en-US" sz="4000" dirty="0">
                <a:latin typeface="標楷體" panose="03000509000000000000" pitchFamily="65" charset="-120"/>
                <a:ea typeface="標楷體" panose="03000509000000000000" pitchFamily="65" charset="-120"/>
              </a:rPr>
              <a:t>年</a:t>
            </a:r>
            <a:r>
              <a:rPr lang="en-US" altLang="zh-TW" sz="4000" dirty="0">
                <a:latin typeface="標楷體" panose="03000509000000000000" pitchFamily="65" charset="-120"/>
                <a:ea typeface="標楷體" panose="03000509000000000000" pitchFamily="65" charset="-120"/>
              </a:rPr>
              <a:t>07</a:t>
            </a:r>
            <a:r>
              <a:rPr lang="zh-TW" altLang="en-US" sz="4000" dirty="0">
                <a:latin typeface="標楷體" panose="03000509000000000000" pitchFamily="65" charset="-120"/>
                <a:ea typeface="標楷體" panose="03000509000000000000" pitchFamily="65" charset="-120"/>
              </a:rPr>
              <a:t>月</a:t>
            </a:r>
            <a:r>
              <a:rPr lang="en-US" altLang="zh-TW" sz="4000" dirty="0">
                <a:latin typeface="標楷體" panose="03000509000000000000" pitchFamily="65" charset="-120"/>
                <a:ea typeface="標楷體" panose="03000509000000000000" pitchFamily="65" charset="-120"/>
              </a:rPr>
              <a:t>31</a:t>
            </a:r>
            <a:r>
              <a:rPr lang="zh-TW" altLang="en-US" sz="4000" dirty="0" smtClean="0">
                <a:latin typeface="標楷體" panose="03000509000000000000" pitchFamily="65" charset="-120"/>
                <a:ea typeface="標楷體" panose="03000509000000000000" pitchFamily="65" charset="-120"/>
              </a:rPr>
              <a:t>日北京晚報刊載了一篇報導，題目是：</a:t>
            </a:r>
            <a:endParaRPr lang="en-US" altLang="zh-TW" sz="4000" dirty="0" smtClean="0">
              <a:latin typeface="標楷體" panose="03000509000000000000" pitchFamily="65" charset="-120"/>
              <a:ea typeface="標楷體" panose="03000509000000000000" pitchFamily="65" charset="-120"/>
            </a:endParaRPr>
          </a:p>
          <a:p>
            <a:r>
              <a:rPr lang="zh-TW" altLang="zh-TW" sz="4000" b="1" dirty="0" smtClean="0">
                <a:latin typeface="標楷體" panose="03000509000000000000" pitchFamily="65" charset="-120"/>
                <a:ea typeface="標楷體" panose="03000509000000000000" pitchFamily="65" charset="-120"/>
              </a:rPr>
              <a:t>為何</a:t>
            </a:r>
            <a:r>
              <a:rPr lang="zh-TW" altLang="zh-TW" sz="4000" b="1" dirty="0">
                <a:latin typeface="標楷體" panose="03000509000000000000" pitchFamily="65" charset="-120"/>
                <a:ea typeface="標楷體" panose="03000509000000000000" pitchFamily="65" charset="-120"/>
              </a:rPr>
              <a:t>德國人拿走一半諾貝爾獎</a:t>
            </a:r>
            <a:endParaRPr lang="zh-TW" altLang="zh-TW" sz="4000" dirty="0">
              <a:latin typeface="標楷體" panose="03000509000000000000" pitchFamily="65" charset="-120"/>
              <a:ea typeface="標楷體" panose="03000509000000000000" pitchFamily="65" charset="-120"/>
            </a:endParaRPr>
          </a:p>
          <a:p>
            <a:r>
              <a:rPr lang="zh-TW" altLang="en-US" sz="4000" b="1" dirty="0" smtClean="0">
                <a:latin typeface="標楷體" panose="03000509000000000000" pitchFamily="65" charset="-120"/>
                <a:ea typeface="標楷體" panose="03000509000000000000" pitchFamily="65" charset="-120"/>
              </a:rPr>
              <a:t>小標題：</a:t>
            </a:r>
            <a:r>
              <a:rPr lang="zh-TW" altLang="zh-TW" sz="4000" b="1" dirty="0" smtClean="0">
                <a:latin typeface="標楷體" panose="03000509000000000000" pitchFamily="65" charset="-120"/>
                <a:ea typeface="標楷體" panose="03000509000000000000" pitchFamily="65" charset="-120"/>
              </a:rPr>
              <a:t>德國</a:t>
            </a:r>
            <a:r>
              <a:rPr lang="zh-TW" altLang="zh-TW" sz="4000" b="1" dirty="0">
                <a:latin typeface="標楷體" panose="03000509000000000000" pitchFamily="65" charset="-120"/>
                <a:ea typeface="標楷體" panose="03000509000000000000" pitchFamily="65" charset="-120"/>
              </a:rPr>
              <a:t>禁止學前教育啟示錄</a:t>
            </a:r>
            <a:endParaRPr lang="zh-TW" altLang="zh-TW" sz="4000" dirty="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15829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5400" dirty="0" smtClean="0">
                <a:latin typeface="標楷體" panose="03000509000000000000" pitchFamily="65" charset="-120"/>
                <a:ea typeface="標楷體" panose="03000509000000000000" pitchFamily="65" charset="-120"/>
              </a:rPr>
              <a:t>六</a:t>
            </a:r>
            <a:r>
              <a:rPr lang="en-US" altLang="zh-TW" sz="5400" dirty="0" smtClean="0">
                <a:latin typeface="標楷體" panose="03000509000000000000" pitchFamily="65" charset="-120"/>
                <a:ea typeface="標楷體" panose="03000509000000000000" pitchFamily="65" charset="-120"/>
              </a:rPr>
              <a:t>.</a:t>
            </a:r>
            <a:r>
              <a:rPr lang="zh-TW" altLang="en-US" sz="5400" dirty="0" smtClean="0">
                <a:latin typeface="標楷體" panose="03000509000000000000" pitchFamily="65" charset="-120"/>
                <a:ea typeface="標楷體" panose="03000509000000000000" pitchFamily="65" charset="-120"/>
              </a:rPr>
              <a:t>德國人</a:t>
            </a:r>
            <a:r>
              <a:rPr lang="zh-TW" altLang="en-US" sz="5400" dirty="0">
                <a:latin typeface="標楷體" panose="03000509000000000000" pitchFamily="65" charset="-120"/>
                <a:ea typeface="標楷體" panose="03000509000000000000" pitchFamily="65" charset="-120"/>
              </a:rPr>
              <a:t>的教育</a:t>
            </a:r>
            <a:endParaRPr lang="zh-TW" altLang="en-US" sz="5400" dirty="0"/>
          </a:p>
        </p:txBody>
      </p:sp>
      <p:sp>
        <p:nvSpPr>
          <p:cNvPr id="3" name="內容版面配置區 2"/>
          <p:cNvSpPr>
            <a:spLocks noGrp="1"/>
          </p:cNvSpPr>
          <p:nvPr>
            <p:ph idx="1"/>
          </p:nvPr>
        </p:nvSpPr>
        <p:spPr/>
        <p:txBody>
          <a:bodyPr>
            <a:normAutofit/>
          </a:bodyPr>
          <a:lstStyle/>
          <a:p>
            <a:r>
              <a:rPr lang="zh-TW" altLang="zh-TW" sz="4000" dirty="0">
                <a:latin typeface="標楷體" panose="03000509000000000000" pitchFamily="65" charset="-120"/>
                <a:ea typeface="標楷體" panose="03000509000000000000" pitchFamily="65" charset="-120"/>
              </a:rPr>
              <a:t>德國憲法禁止學前教育。</a:t>
            </a:r>
          </a:p>
          <a:p>
            <a:r>
              <a:rPr lang="zh-TW" altLang="zh-TW" sz="4000" dirty="0">
                <a:latin typeface="標楷體" panose="03000509000000000000" pitchFamily="65" charset="-120"/>
                <a:ea typeface="標楷體" panose="03000509000000000000" pitchFamily="65" charset="-120"/>
              </a:rPr>
              <a:t>※</a:t>
            </a:r>
            <a:r>
              <a:rPr lang="zh-TW" altLang="zh-TW" sz="4000" dirty="0" smtClean="0">
                <a:latin typeface="標楷體" panose="03000509000000000000" pitchFamily="65" charset="-120"/>
                <a:ea typeface="標楷體" panose="03000509000000000000" pitchFamily="65" charset="-120"/>
              </a:rPr>
              <a:t>諾貝爾獎</a:t>
            </a:r>
            <a:r>
              <a:rPr lang="zh-TW" altLang="zh-TW" sz="4000" dirty="0">
                <a:latin typeface="標楷體" panose="03000509000000000000" pitchFamily="65" charset="-120"/>
                <a:ea typeface="標楷體" panose="03000509000000000000" pitchFamily="65" charset="-120"/>
              </a:rPr>
              <a:t>獲獎人中，德裔佔總數的一半。</a:t>
            </a:r>
          </a:p>
          <a:p>
            <a:r>
              <a:rPr lang="zh-TW" altLang="zh-TW" sz="4000" dirty="0">
                <a:latin typeface="標楷體" panose="03000509000000000000" pitchFamily="65" charset="-120"/>
                <a:ea typeface="標楷體" panose="03000509000000000000" pitchFamily="65" charset="-120"/>
              </a:rPr>
              <a:t>※</a:t>
            </a:r>
            <a:r>
              <a:rPr lang="zh-TW" altLang="zh-TW" sz="4000" dirty="0" smtClean="0">
                <a:latin typeface="標楷體" panose="03000509000000000000" pitchFamily="65" charset="-120"/>
                <a:ea typeface="標楷體" panose="03000509000000000000" pitchFamily="65" charset="-120"/>
              </a:rPr>
              <a:t>小學</a:t>
            </a:r>
            <a:r>
              <a:rPr lang="zh-TW" altLang="zh-TW" sz="4000" dirty="0">
                <a:latin typeface="標楷體" panose="03000509000000000000" pitchFamily="65" charset="-120"/>
                <a:ea typeface="標楷體" panose="03000509000000000000" pitchFamily="65" charset="-120"/>
              </a:rPr>
              <a:t>前“唯一的任務”就是快樂成長。</a:t>
            </a:r>
          </a:p>
          <a:p>
            <a:endParaRPr lang="zh-TW" altLang="en-US" dirty="0"/>
          </a:p>
        </p:txBody>
      </p:sp>
    </p:spTree>
    <p:extLst>
      <p:ext uri="{BB962C8B-B14F-4D97-AF65-F5344CB8AC3E}">
        <p14:creationId xmlns:p14="http://schemas.microsoft.com/office/powerpoint/2010/main" xmlns="" val="392954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404664"/>
            <a:ext cx="8352928" cy="6192688"/>
          </a:xfrm>
        </p:spPr>
        <p:txBody>
          <a:bodyPr>
            <a:normAutofit fontScale="92500" lnSpcReduction="10000"/>
          </a:bodyPr>
          <a:lstStyle/>
          <a:p>
            <a:r>
              <a:rPr lang="zh-TW" altLang="zh-TW" dirty="0">
                <a:latin typeface="標楷體" panose="03000509000000000000" pitchFamily="65" charset="-120"/>
                <a:ea typeface="標楷體" panose="03000509000000000000" pitchFamily="65" charset="-120"/>
              </a:rPr>
              <a:t>做法</a:t>
            </a:r>
            <a:r>
              <a:rPr lang="en-US" altLang="zh-TW" dirty="0">
                <a:latin typeface="標楷體" panose="03000509000000000000" pitchFamily="65" charset="-120"/>
                <a:ea typeface="標楷體" panose="03000509000000000000" pitchFamily="65" charset="-120"/>
              </a:rPr>
              <a:t>1</a:t>
            </a:r>
            <a:endParaRPr lang="zh-TW"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禁止學前教育被寫進憲法</a:t>
            </a:r>
            <a:r>
              <a:rPr lang="zh-TW" altLang="zh-TW" dirty="0" smtClean="0">
                <a:latin typeface="標楷體" panose="03000509000000000000" pitchFamily="65" charset="-120"/>
                <a:ea typeface="標楷體" panose="03000509000000000000" pitchFamily="65" charset="-120"/>
              </a:rPr>
              <a:t>中</a:t>
            </a:r>
            <a:endParaRPr lang="en-US" altLang="zh-TW" dirty="0" smtClean="0">
              <a:latin typeface="標楷體" panose="03000509000000000000" pitchFamily="65" charset="-120"/>
              <a:ea typeface="標楷體" panose="03000509000000000000" pitchFamily="65" charset="-120"/>
            </a:endParaRPr>
          </a:p>
          <a:p>
            <a:r>
              <a:rPr lang="zh-TW" altLang="zh-TW" dirty="0" smtClean="0">
                <a:latin typeface="標楷體" panose="03000509000000000000" pitchFamily="65" charset="-120"/>
                <a:ea typeface="標楷體" panose="03000509000000000000" pitchFamily="65" charset="-120"/>
              </a:rPr>
              <a:t>一</a:t>
            </a:r>
            <a:r>
              <a:rPr lang="zh-TW" altLang="zh-TW" dirty="0">
                <a:latin typeface="標楷體" panose="03000509000000000000" pitchFamily="65" charset="-120"/>
                <a:ea typeface="標楷體" panose="03000509000000000000" pitchFamily="65" charset="-120"/>
              </a:rPr>
              <a:t>位</a:t>
            </a:r>
            <a:r>
              <a:rPr lang="zh-TW" altLang="zh-TW" dirty="0" smtClean="0">
                <a:latin typeface="標楷體" panose="03000509000000000000" pitchFamily="65" charset="-120"/>
                <a:ea typeface="標楷體" panose="03000509000000000000" pitchFamily="65" charset="-120"/>
              </a:rPr>
              <a:t>中國</a:t>
            </a:r>
            <a:r>
              <a:rPr lang="zh-TW" altLang="en-US" dirty="0" smtClean="0">
                <a:latin typeface="標楷體" panose="03000509000000000000" pitchFamily="65" charset="-120"/>
                <a:ea typeface="標楷體" panose="03000509000000000000" pitchFamily="65" charset="-120"/>
              </a:rPr>
              <a:t>（台灣</a:t>
            </a:r>
            <a:r>
              <a:rPr lang="zh-TW" altLang="en-US" dirty="0">
                <a:latin typeface="標楷體" panose="03000509000000000000" pitchFamily="65" charset="-120"/>
                <a:ea typeface="標楷體" panose="03000509000000000000" pitchFamily="65" charset="-120"/>
              </a:rPr>
              <a:t>）</a:t>
            </a:r>
            <a:r>
              <a:rPr lang="zh-TW" altLang="zh-TW" dirty="0" smtClean="0">
                <a:latin typeface="標楷體" panose="03000509000000000000" pitchFamily="65" charset="-120"/>
                <a:ea typeface="標楷體" panose="03000509000000000000" pitchFamily="65" charset="-120"/>
              </a:rPr>
              <a:t>父親</a:t>
            </a:r>
            <a:r>
              <a:rPr lang="zh-TW" altLang="zh-TW" dirty="0">
                <a:latin typeface="標楷體" panose="03000509000000000000" pitchFamily="65" charset="-120"/>
                <a:ea typeface="標楷體" panose="03000509000000000000" pitchFamily="65" charset="-120"/>
              </a:rPr>
              <a:t>和一家子德國人聊天。德國父親告訴中國父親，自己兩個孩子都上</a:t>
            </a:r>
            <a:r>
              <a:rPr lang="zh-TW" altLang="zh-TW" dirty="0" smtClean="0">
                <a:latin typeface="標楷體" panose="03000509000000000000" pitchFamily="65" charset="-120"/>
                <a:ea typeface="標楷體" panose="03000509000000000000" pitchFamily="65" charset="-120"/>
              </a:rPr>
              <a:t>幼</a:t>
            </a:r>
            <a:r>
              <a:rPr lang="zh-TW" altLang="en-US" dirty="0" smtClean="0">
                <a:latin typeface="標楷體" panose="03000509000000000000" pitchFamily="65" charset="-120"/>
                <a:ea typeface="標楷體" panose="03000509000000000000" pitchFamily="65" charset="-120"/>
              </a:rPr>
              <a:t>稚</a:t>
            </a:r>
            <a:r>
              <a:rPr lang="zh-TW" altLang="zh-TW" dirty="0" smtClean="0">
                <a:latin typeface="標楷體" panose="03000509000000000000" pitchFamily="65" charset="-120"/>
                <a:ea typeface="標楷體" panose="03000509000000000000" pitchFamily="65" charset="-120"/>
              </a:rPr>
              <a:t>園</a:t>
            </a:r>
            <a:r>
              <a:rPr lang="zh-TW" altLang="zh-TW" dirty="0">
                <a:latin typeface="標楷體" panose="03000509000000000000" pitchFamily="65" charset="-120"/>
                <a:ea typeface="標楷體" panose="03000509000000000000" pitchFamily="65" charset="-120"/>
              </a:rPr>
              <a:t>，周末帶他們出來玩。中國父親問：“你們不利用周末時間帶孩子參加學習班嗎？”德國父親用不解的表情看著中國父親：“參加什麼學習班？”中國父親說：“比如跳舞、體操、繪畫、鋼琴、外語、奧數之類的，我女兒在</a:t>
            </a:r>
            <a:r>
              <a:rPr lang="zh-TW" altLang="zh-TW" dirty="0" smtClean="0">
                <a:latin typeface="標楷體" panose="03000509000000000000" pitchFamily="65" charset="-120"/>
                <a:ea typeface="標楷體" panose="03000509000000000000" pitchFamily="65" charset="-120"/>
              </a:rPr>
              <a:t>幼</a:t>
            </a:r>
            <a:r>
              <a:rPr lang="zh-TW" altLang="en-US" dirty="0">
                <a:latin typeface="標楷體" panose="03000509000000000000" pitchFamily="65" charset="-120"/>
                <a:ea typeface="標楷體" panose="03000509000000000000" pitchFamily="65" charset="-120"/>
              </a:rPr>
              <a:t>稚</a:t>
            </a:r>
            <a:r>
              <a:rPr lang="zh-TW" altLang="zh-TW" dirty="0" smtClean="0">
                <a:latin typeface="標楷體" panose="03000509000000000000" pitchFamily="65" charset="-120"/>
                <a:ea typeface="標楷體" panose="03000509000000000000" pitchFamily="65" charset="-120"/>
              </a:rPr>
              <a:t>園</a:t>
            </a:r>
            <a:r>
              <a:rPr lang="zh-TW" altLang="zh-TW" dirty="0">
                <a:latin typeface="標楷體" panose="03000509000000000000" pitchFamily="65" charset="-120"/>
                <a:ea typeface="標楷體" panose="03000509000000000000" pitchFamily="65" charset="-120"/>
              </a:rPr>
              <a:t>期間，除了奧數，幾乎把所有的課程都學了。”德國父親回答：“我們這裡，學前教育是被禁止的，孩子在</a:t>
            </a:r>
            <a:r>
              <a:rPr lang="zh-TW" altLang="zh-TW" dirty="0" smtClean="0">
                <a:latin typeface="標楷體" panose="03000509000000000000" pitchFamily="65" charset="-120"/>
                <a:ea typeface="標楷體" panose="03000509000000000000" pitchFamily="65" charset="-120"/>
              </a:rPr>
              <a:t>幼</a:t>
            </a:r>
            <a:r>
              <a:rPr lang="zh-TW" altLang="en-US" dirty="0">
                <a:latin typeface="標楷體" panose="03000509000000000000" pitchFamily="65" charset="-120"/>
                <a:ea typeface="標楷體" panose="03000509000000000000" pitchFamily="65" charset="-120"/>
              </a:rPr>
              <a:t>稚</a:t>
            </a:r>
            <a:r>
              <a:rPr lang="zh-TW" altLang="zh-TW" dirty="0" smtClean="0">
                <a:latin typeface="標楷體" panose="03000509000000000000" pitchFamily="65" charset="-120"/>
                <a:ea typeface="標楷體" panose="03000509000000000000" pitchFamily="65" charset="-120"/>
              </a:rPr>
              <a:t>園</a:t>
            </a:r>
            <a:r>
              <a:rPr lang="zh-TW" altLang="zh-TW" dirty="0">
                <a:latin typeface="標楷體" panose="03000509000000000000" pitchFamily="65" charset="-120"/>
                <a:ea typeface="標楷體" panose="03000509000000000000" pitchFamily="65" charset="-120"/>
              </a:rPr>
              <a:t>期間不允許教授專業知識，社會上也沒有類似的培訓班。”</a:t>
            </a: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255688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332656"/>
            <a:ext cx="8568952" cy="6336704"/>
          </a:xfrm>
        </p:spPr>
        <p:txBody>
          <a:bodyPr>
            <a:normAutofit lnSpcReduction="10000"/>
          </a:bodyPr>
          <a:lstStyle/>
          <a:p>
            <a:r>
              <a:rPr lang="zh-TW" altLang="zh-TW" dirty="0">
                <a:latin typeface="標楷體" panose="03000509000000000000" pitchFamily="65" charset="-120"/>
                <a:ea typeface="標楷體" panose="03000509000000000000" pitchFamily="65" charset="-120"/>
              </a:rPr>
              <a:t>一</a:t>
            </a:r>
            <a:r>
              <a:rPr lang="zh-TW" altLang="zh-TW" dirty="0" smtClean="0">
                <a:latin typeface="標楷體" panose="03000509000000000000" pitchFamily="65" charset="-120"/>
                <a:ea typeface="標楷體" panose="03000509000000000000" pitchFamily="65" charset="-120"/>
              </a:rPr>
              <a:t>位</a:t>
            </a:r>
            <a:r>
              <a:rPr lang="zh-TW" altLang="en-US" dirty="0" smtClean="0">
                <a:latin typeface="標楷體" panose="03000509000000000000" pitchFamily="65" charset="-120"/>
                <a:ea typeface="標楷體" panose="03000509000000000000" pitchFamily="65" charset="-120"/>
              </a:rPr>
              <a:t>移民</a:t>
            </a:r>
            <a:r>
              <a:rPr lang="zh-TW" altLang="zh-TW" dirty="0" smtClean="0">
                <a:latin typeface="標楷體" panose="03000509000000000000" pitchFamily="65" charset="-120"/>
                <a:ea typeface="標楷體" panose="03000509000000000000" pitchFamily="65" charset="-120"/>
              </a:rPr>
              <a:t>德國</a:t>
            </a:r>
            <a:r>
              <a:rPr lang="zh-TW" altLang="en-US" dirty="0" smtClean="0">
                <a:latin typeface="標楷體" panose="03000509000000000000" pitchFamily="65" charset="-120"/>
                <a:ea typeface="標楷體" panose="03000509000000000000" pitchFamily="65" charset="-120"/>
              </a:rPr>
              <a:t>的中國</a:t>
            </a:r>
            <a:r>
              <a:rPr lang="zh-TW" altLang="zh-TW" dirty="0" smtClean="0">
                <a:latin typeface="標楷體" panose="03000509000000000000" pitchFamily="65" charset="-120"/>
                <a:ea typeface="標楷體" panose="03000509000000000000" pitchFamily="65" charset="-120"/>
              </a:rPr>
              <a:t>母親</a:t>
            </a:r>
            <a:r>
              <a:rPr lang="zh-TW" altLang="zh-TW" dirty="0">
                <a:latin typeface="標楷體" panose="03000509000000000000" pitchFamily="65" charset="-120"/>
                <a:ea typeface="標楷體" panose="03000509000000000000" pitchFamily="65" charset="-120"/>
              </a:rPr>
              <a:t>向老師提出，能否額外教孩子一些東西，因為孩子</a:t>
            </a:r>
            <a:r>
              <a:rPr lang="en-US" altLang="zh-TW" dirty="0">
                <a:latin typeface="標楷體" panose="03000509000000000000" pitchFamily="65" charset="-120"/>
                <a:ea typeface="標楷體" panose="03000509000000000000" pitchFamily="65" charset="-120"/>
              </a:rPr>
              <a:t>5</a:t>
            </a:r>
            <a:r>
              <a:rPr lang="zh-TW" altLang="zh-TW" dirty="0">
                <a:latin typeface="標楷體" panose="03000509000000000000" pitchFamily="65" charset="-120"/>
                <a:ea typeface="標楷體" panose="03000509000000000000" pitchFamily="65" charset="-120"/>
              </a:rPr>
              <a:t>歲就學會了基本的閱讀、書寫和簡單的數學計算。老師表示反對：“您應該讓您的孩子與其他孩子保持同步。”一個</a:t>
            </a:r>
            <a:r>
              <a:rPr lang="zh-TW" altLang="zh-TW" dirty="0" smtClean="0">
                <a:latin typeface="標楷體" panose="03000509000000000000" pitchFamily="65" charset="-120"/>
                <a:ea typeface="標楷體" panose="03000509000000000000" pitchFamily="65" charset="-120"/>
              </a:rPr>
              <a:t>星期</a:t>
            </a:r>
            <a:r>
              <a:rPr lang="zh-TW" altLang="en-US" dirty="0" smtClean="0">
                <a:latin typeface="標楷體" panose="03000509000000000000" pitchFamily="65" charset="-120"/>
                <a:ea typeface="標楷體" panose="03000509000000000000" pitchFamily="65" charset="-120"/>
              </a:rPr>
              <a:t>後</a:t>
            </a:r>
            <a:r>
              <a:rPr lang="zh-TW" altLang="zh-TW" dirty="0" smtClean="0">
                <a:latin typeface="標楷體" panose="03000509000000000000" pitchFamily="65" charset="-120"/>
                <a:ea typeface="標楷體" panose="03000509000000000000" pitchFamily="65" charset="-120"/>
              </a:rPr>
              <a:t>這</a:t>
            </a:r>
            <a:r>
              <a:rPr lang="zh-TW" altLang="zh-TW" dirty="0">
                <a:latin typeface="標楷體" panose="03000509000000000000" pitchFamily="65" charset="-120"/>
                <a:ea typeface="標楷體" panose="03000509000000000000" pitchFamily="65" charset="-120"/>
              </a:rPr>
              <a:t>位母親再次去見老師，並出示了孩子高智商的証</a:t>
            </a:r>
            <a:r>
              <a:rPr lang="zh-TW" altLang="zh-TW" dirty="0" smtClean="0">
                <a:latin typeface="標楷體" panose="03000509000000000000" pitchFamily="65" charset="-120"/>
                <a:ea typeface="標楷體" panose="03000509000000000000" pitchFamily="65" charset="-120"/>
              </a:rPr>
              <a:t>書</a:t>
            </a:r>
            <a:r>
              <a:rPr lang="zh-TW" altLang="en-US" dirty="0" smtClean="0">
                <a:latin typeface="標楷體" panose="03000509000000000000" pitchFamily="65" charset="-120"/>
                <a:ea typeface="標楷體" panose="03000509000000000000" pitchFamily="65" charset="-120"/>
              </a:rPr>
              <a:t>。</a:t>
            </a:r>
            <a:r>
              <a:rPr lang="zh-TW" altLang="zh-TW" dirty="0" smtClean="0">
                <a:latin typeface="標楷體" panose="03000509000000000000" pitchFamily="65" charset="-120"/>
                <a:ea typeface="標楷體" panose="03000509000000000000" pitchFamily="65" charset="-120"/>
              </a:rPr>
              <a:t>老師</a:t>
            </a:r>
            <a:r>
              <a:rPr lang="zh-TW" altLang="zh-TW" dirty="0">
                <a:latin typeface="標楷體" panose="03000509000000000000" pitchFamily="65" charset="-120"/>
                <a:ea typeface="標楷體" panose="03000509000000000000" pitchFamily="65" charset="-120"/>
              </a:rPr>
              <a:t>用奇怪的眼光看著她，對她說，孩子智力被過度開發並不是一件好事情，過多的知識會使孩子的大腦變成了計算機的</a:t>
            </a:r>
            <a:r>
              <a:rPr lang="zh-TW" altLang="zh-TW" dirty="0" smtClean="0">
                <a:latin typeface="標楷體" panose="03000509000000000000" pitchFamily="65" charset="-120"/>
                <a:ea typeface="標楷體" panose="03000509000000000000" pitchFamily="65" charset="-120"/>
              </a:rPr>
              <a:t>硬</a:t>
            </a:r>
            <a:r>
              <a:rPr lang="zh-TW" altLang="en-US" dirty="0" smtClean="0">
                <a:latin typeface="標楷體" panose="03000509000000000000" pitchFamily="65" charset="-120"/>
                <a:ea typeface="標楷體" panose="03000509000000000000" pitchFamily="65" charset="-120"/>
              </a:rPr>
              <a:t>碟</a:t>
            </a:r>
            <a:r>
              <a:rPr lang="zh-TW" altLang="zh-TW" dirty="0" smtClean="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長此下去，孩子的大腦就慢慢地變成了儲存器，不會主動思考了。</a:t>
            </a:r>
          </a:p>
          <a:p>
            <a:r>
              <a:rPr lang="zh-TW" altLang="zh-TW" dirty="0">
                <a:latin typeface="標楷體" panose="03000509000000000000" pitchFamily="65" charset="-120"/>
                <a:ea typeface="標楷體" panose="03000509000000000000" pitchFamily="65" charset="-120"/>
              </a:rPr>
              <a:t>在德國的《基本法》（即憲法）中，第七條第六款明確規定，禁止設立先修學校，也就是學前班。</a:t>
            </a:r>
          </a:p>
          <a:p>
            <a:endParaRPr lang="zh-TW" altLang="en-US" dirty="0"/>
          </a:p>
        </p:txBody>
      </p:sp>
    </p:spTree>
    <p:extLst>
      <p:ext uri="{BB962C8B-B14F-4D97-AF65-F5344CB8AC3E}">
        <p14:creationId xmlns:p14="http://schemas.microsoft.com/office/powerpoint/2010/main" xmlns="" val="364520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332656"/>
            <a:ext cx="8363272" cy="6192688"/>
          </a:xfrm>
        </p:spPr>
        <p:txBody>
          <a:bodyPr>
            <a:normAutofit fontScale="92500" lnSpcReduction="20000"/>
          </a:bodyPr>
          <a:lstStyle/>
          <a:p>
            <a:r>
              <a:rPr lang="zh-TW" altLang="zh-TW" b="1" dirty="0">
                <a:latin typeface="標楷體" panose="03000509000000000000" pitchFamily="65" charset="-120"/>
                <a:ea typeface="標楷體" panose="03000509000000000000" pitchFamily="65" charset="-120"/>
              </a:rPr>
              <a:t>做法</a:t>
            </a:r>
            <a:r>
              <a:rPr lang="en-US" altLang="zh-TW" b="1" dirty="0">
                <a:latin typeface="標楷體" panose="03000509000000000000" pitchFamily="65" charset="-120"/>
                <a:ea typeface="標楷體" panose="03000509000000000000" pitchFamily="65" charset="-120"/>
              </a:rPr>
              <a:t>2</a:t>
            </a:r>
            <a:endParaRPr lang="zh-TW" altLang="zh-TW" dirty="0">
              <a:latin typeface="標楷體" panose="03000509000000000000" pitchFamily="65" charset="-120"/>
              <a:ea typeface="標楷體" panose="03000509000000000000" pitchFamily="65" charset="-120"/>
            </a:endParaRPr>
          </a:p>
          <a:p>
            <a:r>
              <a:rPr lang="zh-TW" altLang="zh-TW" b="1" dirty="0">
                <a:latin typeface="標楷體" panose="03000509000000000000" pitchFamily="65" charset="-120"/>
                <a:ea typeface="標楷體" panose="03000509000000000000" pitchFamily="65" charset="-120"/>
              </a:rPr>
              <a:t>不剝奪孩子珍貴的童年</a:t>
            </a:r>
            <a:endParaRPr lang="zh-TW"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德國孩子在小學前“唯一的任務”就是快樂成長。教育專家認為孩子的天性是玩耍，所以要做符合孩子天性的事情，不應該違背孩子的成長規律。</a:t>
            </a:r>
          </a:p>
          <a:p>
            <a:r>
              <a:rPr lang="zh-TW" altLang="zh-TW" dirty="0">
                <a:latin typeface="標楷體" panose="03000509000000000000" pitchFamily="65" charset="-120"/>
                <a:ea typeface="標楷體" panose="03000509000000000000" pitchFamily="65" charset="-120"/>
              </a:rPr>
              <a:t>如果說在上學前對孩子非要進行“教育”的話，那“教育”的重點隻有三個方面：</a:t>
            </a:r>
          </a:p>
          <a:p>
            <a:r>
              <a:rPr lang="zh-TW" altLang="zh-TW" dirty="0">
                <a:latin typeface="標楷體" panose="03000509000000000000" pitchFamily="65" charset="-120"/>
                <a:ea typeface="標楷體" panose="03000509000000000000" pitchFamily="65" charset="-120"/>
              </a:rPr>
              <a:t>一、基本的社會常識，比如不允許暴力、不大聲說話等。</a:t>
            </a:r>
          </a:p>
          <a:p>
            <a:r>
              <a:rPr lang="zh-TW" altLang="zh-TW" dirty="0">
                <a:latin typeface="標楷體" panose="03000509000000000000" pitchFamily="65" charset="-120"/>
                <a:ea typeface="標楷體" panose="03000509000000000000" pitchFamily="65" charset="-120"/>
              </a:rPr>
              <a:t>二、孩子的動手能力。在幼兒園期間孩子會根據自己的興趣參與</a:t>
            </a:r>
            <a:r>
              <a:rPr lang="zh-TW" altLang="zh-TW" dirty="0" smtClean="0">
                <a:latin typeface="標楷體" panose="03000509000000000000" pitchFamily="65" charset="-120"/>
                <a:ea typeface="標楷體" panose="03000509000000000000" pitchFamily="65" charset="-120"/>
              </a:rPr>
              <a:t>手工</a:t>
            </a:r>
            <a:r>
              <a:rPr lang="zh-TW" altLang="en-US" dirty="0" smtClean="0">
                <a:latin typeface="標楷體" panose="03000509000000000000" pitchFamily="65" charset="-120"/>
                <a:ea typeface="標楷體" panose="03000509000000000000" pitchFamily="65" charset="-120"/>
              </a:rPr>
              <a:t>製</a:t>
            </a:r>
            <a:r>
              <a:rPr lang="zh-TW" altLang="zh-TW" dirty="0" smtClean="0">
                <a:latin typeface="標楷體" panose="03000509000000000000" pitchFamily="65" charset="-120"/>
                <a:ea typeface="標楷體" panose="03000509000000000000" pitchFamily="65" charset="-120"/>
              </a:rPr>
              <a:t>作</a:t>
            </a:r>
            <a:r>
              <a:rPr lang="zh-TW" altLang="zh-TW" dirty="0">
                <a:latin typeface="標楷體" panose="03000509000000000000" pitchFamily="65" charset="-120"/>
                <a:ea typeface="標楷體" panose="03000509000000000000" pitchFamily="65" charset="-120"/>
              </a:rPr>
              <a:t>，讓他們從小就主動做具體的事情。</a:t>
            </a:r>
          </a:p>
          <a:p>
            <a:r>
              <a:rPr lang="zh-TW" altLang="zh-TW" dirty="0">
                <a:latin typeface="標楷體" panose="03000509000000000000" pitchFamily="65" charset="-120"/>
                <a:ea typeface="標楷體" panose="03000509000000000000" pitchFamily="65" charset="-120"/>
              </a:rPr>
              <a:t>三、保護孩子情感胚胎，培養情商，培養領導力。</a:t>
            </a:r>
          </a:p>
          <a:p>
            <a:endParaRPr lang="zh-TW" altLang="en-US" dirty="0"/>
          </a:p>
        </p:txBody>
      </p:sp>
    </p:spTree>
    <p:extLst>
      <p:ext uri="{BB962C8B-B14F-4D97-AF65-F5344CB8AC3E}">
        <p14:creationId xmlns:p14="http://schemas.microsoft.com/office/powerpoint/2010/main" xmlns="" val="404585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332656"/>
            <a:ext cx="8640960" cy="6264696"/>
          </a:xfrm>
        </p:spPr>
        <p:txBody>
          <a:bodyPr>
            <a:normAutofit/>
          </a:bodyPr>
          <a:lstStyle/>
          <a:p>
            <a:r>
              <a:rPr lang="zh-TW" altLang="zh-TW" sz="4000" dirty="0">
                <a:latin typeface="標楷體" panose="03000509000000000000" pitchFamily="65" charset="-120"/>
                <a:ea typeface="標楷體" panose="03000509000000000000" pitchFamily="65" charset="-120"/>
              </a:rPr>
              <a:t>其實歐洲多國對待小孩子的做法基本上大同小異。例如匈牙利立法規定：嚴格禁止教授幼兒園期間的孩子學習寫作、閱讀、計算等。</a:t>
            </a:r>
          </a:p>
          <a:p>
            <a:r>
              <a:rPr lang="zh-TW" altLang="zh-TW" sz="4000" dirty="0">
                <a:latin typeface="標楷體" panose="03000509000000000000" pitchFamily="65" charset="-120"/>
                <a:ea typeface="標楷體" panose="03000509000000000000" pitchFamily="65" charset="-120"/>
              </a:rPr>
              <a:t>這些國家幼兒教育的觀念是：對於幼兒，</a:t>
            </a:r>
            <a:r>
              <a:rPr lang="zh-TW" altLang="zh-TW" sz="4000" dirty="0">
                <a:solidFill>
                  <a:srgbClr val="FF0000"/>
                </a:solidFill>
                <a:latin typeface="標楷體" panose="03000509000000000000" pitchFamily="65" charset="-120"/>
                <a:ea typeface="標楷體" panose="03000509000000000000" pitchFamily="65" charset="-120"/>
              </a:rPr>
              <a:t>大人可以教給他們一些正確</a:t>
            </a:r>
            <a:r>
              <a:rPr lang="zh-TW" altLang="zh-TW" sz="4000" dirty="0" smtClean="0">
                <a:solidFill>
                  <a:srgbClr val="FF0000"/>
                </a:solidFill>
                <a:latin typeface="標楷體" panose="03000509000000000000" pitchFamily="65" charset="-120"/>
                <a:ea typeface="標楷體" panose="03000509000000000000" pitchFamily="65" charset="-120"/>
              </a:rPr>
              <a:t>的</a:t>
            </a:r>
            <a:r>
              <a:rPr lang="zh-TW" altLang="en-US" sz="4000" dirty="0" smtClean="0">
                <a:solidFill>
                  <a:srgbClr val="FF0000"/>
                </a:solidFill>
                <a:latin typeface="標楷體" panose="03000509000000000000" pitchFamily="65" charset="-120"/>
                <a:ea typeface="標楷體" panose="03000509000000000000" pitchFamily="65" charset="-120"/>
              </a:rPr>
              <a:t>生活</a:t>
            </a:r>
            <a:r>
              <a:rPr lang="zh-TW" altLang="zh-TW" sz="4000" dirty="0" smtClean="0">
                <a:solidFill>
                  <a:srgbClr val="FF0000"/>
                </a:solidFill>
                <a:latin typeface="標楷體" panose="03000509000000000000" pitchFamily="65" charset="-120"/>
                <a:ea typeface="標楷體" panose="03000509000000000000" pitchFamily="65" charset="-120"/>
              </a:rPr>
              <a:t>習慣</a:t>
            </a:r>
            <a:r>
              <a:rPr lang="zh-TW" altLang="zh-TW" sz="4000" dirty="0">
                <a:solidFill>
                  <a:srgbClr val="FF0000"/>
                </a:solidFill>
                <a:latin typeface="標楷體" panose="03000509000000000000" pitchFamily="65" charset="-120"/>
                <a:ea typeface="標楷體" panose="03000509000000000000" pitchFamily="65" charset="-120"/>
              </a:rPr>
              <a:t>、思維方式和行為方式。但是，不能剝奪孩子玩耍的權利和珍貴的童年</a:t>
            </a:r>
            <a:r>
              <a:rPr lang="zh-TW" altLang="zh-TW" sz="4000" dirty="0">
                <a:latin typeface="標楷體" panose="03000509000000000000" pitchFamily="65" charset="-120"/>
                <a:ea typeface="標楷體" panose="03000509000000000000" pitchFamily="65" charset="-120"/>
              </a:rPr>
              <a:t>。</a:t>
            </a:r>
          </a:p>
          <a:p>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249080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476672"/>
            <a:ext cx="8208912" cy="6120680"/>
          </a:xfrm>
        </p:spPr>
        <p:txBody>
          <a:bodyPr>
            <a:normAutofit/>
          </a:bodyPr>
          <a:lstStyle/>
          <a:p>
            <a:r>
              <a:rPr lang="zh-TW" altLang="zh-TW" b="1" dirty="0">
                <a:latin typeface="標楷體" panose="03000509000000000000" pitchFamily="65" charset="-120"/>
                <a:ea typeface="標楷體" panose="03000509000000000000" pitchFamily="65" charset="-120"/>
              </a:rPr>
              <a:t>做法</a:t>
            </a:r>
            <a:r>
              <a:rPr lang="en-US" altLang="zh-TW" b="1" dirty="0">
                <a:latin typeface="標楷體" panose="03000509000000000000" pitchFamily="65" charset="-120"/>
                <a:ea typeface="標楷體" panose="03000509000000000000" pitchFamily="65" charset="-120"/>
              </a:rPr>
              <a:t>3</a:t>
            </a:r>
            <a:endParaRPr lang="zh-TW" altLang="zh-TW" dirty="0">
              <a:latin typeface="標楷體" panose="03000509000000000000" pitchFamily="65" charset="-120"/>
              <a:ea typeface="標楷體" panose="03000509000000000000" pitchFamily="65" charset="-120"/>
            </a:endParaRPr>
          </a:p>
          <a:p>
            <a:r>
              <a:rPr lang="zh-TW" altLang="zh-TW" b="1" dirty="0" smtClean="0">
                <a:latin typeface="標楷體" panose="03000509000000000000" pitchFamily="65" charset="-120"/>
                <a:ea typeface="標楷體" panose="03000509000000000000" pitchFamily="65" charset="-120"/>
              </a:rPr>
              <a:t>幼</a:t>
            </a:r>
            <a:r>
              <a:rPr lang="zh-TW" altLang="en-US" dirty="0">
                <a:latin typeface="標楷體" panose="03000509000000000000" pitchFamily="65" charset="-120"/>
                <a:ea typeface="標楷體" panose="03000509000000000000" pitchFamily="65" charset="-120"/>
              </a:rPr>
              <a:t>稚</a:t>
            </a:r>
            <a:r>
              <a:rPr lang="zh-TW" altLang="zh-TW" b="1" dirty="0" smtClean="0">
                <a:latin typeface="標楷體" panose="03000509000000000000" pitchFamily="65" charset="-120"/>
                <a:ea typeface="標楷體" panose="03000509000000000000" pitchFamily="65" charset="-120"/>
              </a:rPr>
              <a:t>園</a:t>
            </a:r>
            <a:r>
              <a:rPr lang="zh-TW" altLang="zh-TW" b="1" dirty="0">
                <a:latin typeface="標楷體" panose="03000509000000000000" pitchFamily="65" charset="-120"/>
                <a:ea typeface="標楷體" panose="03000509000000000000" pitchFamily="65" charset="-120"/>
              </a:rPr>
              <a:t>裡混齡編班</a:t>
            </a:r>
            <a:r>
              <a:rPr lang="zh-TW" altLang="zh-TW" b="1" dirty="0">
                <a:solidFill>
                  <a:srgbClr val="FF0000"/>
                </a:solidFill>
                <a:latin typeface="標楷體" panose="03000509000000000000" pitchFamily="65" charset="-120"/>
                <a:ea typeface="標楷體" panose="03000509000000000000" pitchFamily="65" charset="-120"/>
              </a:rPr>
              <a:t>不用學習寫字計算</a:t>
            </a:r>
            <a:endParaRPr lang="zh-TW" altLang="zh-TW" dirty="0">
              <a:solidFill>
                <a:srgbClr val="FF0000"/>
              </a:solidFill>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德國教育強調讓孩子在游戲中學習知識，因此幼兒園並不進行分科教學。兒童在未進入小學之前，不會被強制學習寫字和計算，孩子回家后也沒有必須要做的作業。德國人注重孩子興趣的培養以及孩子在玩耍中所表現出來的動手能力和觀察能力的鍛煉。德國的</a:t>
            </a:r>
            <a:r>
              <a:rPr lang="zh-TW" altLang="zh-TW" dirty="0" smtClean="0">
                <a:latin typeface="標楷體" panose="03000509000000000000" pitchFamily="65" charset="-120"/>
                <a:ea typeface="標楷體" panose="03000509000000000000" pitchFamily="65" charset="-120"/>
              </a:rPr>
              <a:t>幼</a:t>
            </a:r>
            <a:r>
              <a:rPr lang="zh-TW" altLang="en-US" dirty="0">
                <a:latin typeface="標楷體" panose="03000509000000000000" pitchFamily="65" charset="-120"/>
                <a:ea typeface="標楷體" panose="03000509000000000000" pitchFamily="65" charset="-120"/>
              </a:rPr>
              <a:t>稚</a:t>
            </a:r>
            <a:r>
              <a:rPr lang="zh-TW" altLang="zh-TW" dirty="0" smtClean="0">
                <a:latin typeface="標楷體" panose="03000509000000000000" pitchFamily="65" charset="-120"/>
                <a:ea typeface="標楷體" panose="03000509000000000000" pitchFamily="65" charset="-120"/>
              </a:rPr>
              <a:t>園</a:t>
            </a:r>
            <a:r>
              <a:rPr lang="zh-TW" altLang="zh-TW" dirty="0">
                <a:latin typeface="標楷體" panose="03000509000000000000" pitchFamily="65" charset="-120"/>
                <a:ea typeface="標楷體" panose="03000509000000000000" pitchFamily="65" charset="-120"/>
              </a:rPr>
              <a:t>裡沒有大、中、小班，全部採用混齡編班，其理念是，讓孩子熟悉各種社會行為，培養互助友愛的品質。</a:t>
            </a: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120232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51520" y="260648"/>
            <a:ext cx="8712968" cy="6408712"/>
          </a:xfrm>
        </p:spPr>
        <p:txBody>
          <a:bodyPr>
            <a:normAutofit/>
          </a:bodyPr>
          <a:lstStyle/>
          <a:p>
            <a:r>
              <a:rPr lang="zh-TW" altLang="zh-TW" sz="4000" b="1" dirty="0">
                <a:latin typeface="標楷體" panose="03000509000000000000" pitchFamily="65" charset="-120"/>
                <a:ea typeface="標楷體" panose="03000509000000000000" pitchFamily="65" charset="-120"/>
              </a:rPr>
              <a:t>做法</a:t>
            </a:r>
            <a:r>
              <a:rPr lang="en-US" altLang="zh-TW" sz="4000" b="1" dirty="0">
                <a:latin typeface="標楷體" panose="03000509000000000000" pitchFamily="65" charset="-120"/>
                <a:ea typeface="標楷體" panose="03000509000000000000" pitchFamily="65" charset="-120"/>
              </a:rPr>
              <a:t>4</a:t>
            </a:r>
            <a:endParaRPr lang="zh-TW" altLang="zh-TW" sz="4000" dirty="0">
              <a:latin typeface="標楷體" panose="03000509000000000000" pitchFamily="65" charset="-120"/>
              <a:ea typeface="標楷體" panose="03000509000000000000" pitchFamily="65" charset="-120"/>
            </a:endParaRPr>
          </a:p>
          <a:p>
            <a:r>
              <a:rPr lang="zh-TW" altLang="zh-TW" sz="4000" b="1" dirty="0" smtClean="0">
                <a:latin typeface="標楷體" panose="03000509000000000000" pitchFamily="65" charset="-120"/>
                <a:ea typeface="標楷體" panose="03000509000000000000" pitchFamily="65" charset="-120"/>
              </a:rPr>
              <a:t>小學</a:t>
            </a:r>
            <a:r>
              <a:rPr lang="zh-TW" altLang="en-US" sz="4000" b="1" dirty="0" smtClean="0">
                <a:latin typeface="標楷體" panose="03000509000000000000" pitchFamily="65" charset="-120"/>
                <a:ea typeface="標楷體" panose="03000509000000000000" pitchFamily="65" charset="-120"/>
              </a:rPr>
              <a:t>只</a:t>
            </a:r>
            <a:r>
              <a:rPr lang="zh-TW" altLang="zh-TW" sz="4000" b="1" dirty="0" smtClean="0">
                <a:latin typeface="標楷體" panose="03000509000000000000" pitchFamily="65" charset="-120"/>
                <a:ea typeface="標楷體" panose="03000509000000000000" pitchFamily="65" charset="-120"/>
              </a:rPr>
              <a:t>有</a:t>
            </a:r>
            <a:r>
              <a:rPr lang="zh-TW" altLang="zh-TW" sz="4000" b="1" dirty="0">
                <a:latin typeface="標楷體" panose="03000509000000000000" pitchFamily="65" charset="-120"/>
                <a:ea typeface="標楷體" panose="03000509000000000000" pitchFamily="65" charset="-120"/>
              </a:rPr>
              <a:t>半天</a:t>
            </a:r>
            <a:r>
              <a:rPr lang="zh-TW" altLang="zh-TW" sz="4000" b="1" dirty="0" smtClean="0">
                <a:latin typeface="標楷體" panose="03000509000000000000" pitchFamily="65" charset="-120"/>
                <a:ea typeface="標楷體" panose="03000509000000000000" pitchFamily="65" charset="-120"/>
              </a:rPr>
              <a:t>課</a:t>
            </a:r>
            <a:r>
              <a:rPr lang="zh-TW" altLang="en-US" sz="4000" b="1" dirty="0" smtClean="0">
                <a:latin typeface="標楷體" panose="03000509000000000000" pitchFamily="65" charset="-120"/>
                <a:ea typeface="標楷體" panose="03000509000000000000" pitchFamily="65" charset="-120"/>
              </a:rPr>
              <a:t>，</a:t>
            </a:r>
            <a:r>
              <a:rPr lang="zh-TW" altLang="zh-TW" sz="4000" b="1" dirty="0" smtClean="0">
                <a:latin typeface="標楷體" panose="03000509000000000000" pitchFamily="65" charset="-120"/>
                <a:ea typeface="標楷體" panose="03000509000000000000" pitchFamily="65" charset="-120"/>
              </a:rPr>
              <a:t>很少</a:t>
            </a:r>
            <a:r>
              <a:rPr lang="zh-TW" altLang="zh-TW" sz="4000" b="1" dirty="0">
                <a:latin typeface="標楷體" panose="03000509000000000000" pitchFamily="65" charset="-120"/>
                <a:ea typeface="標楷體" panose="03000509000000000000" pitchFamily="65" charset="-120"/>
              </a:rPr>
              <a:t>去上課外班</a:t>
            </a:r>
            <a:endParaRPr lang="zh-TW" altLang="zh-TW" sz="4000" dirty="0">
              <a:latin typeface="標楷體" panose="03000509000000000000" pitchFamily="65" charset="-120"/>
              <a:ea typeface="標楷體" panose="03000509000000000000" pitchFamily="65" charset="-120"/>
            </a:endParaRPr>
          </a:p>
          <a:p>
            <a:r>
              <a:rPr lang="zh-TW" altLang="zh-TW" sz="4000" dirty="0">
                <a:latin typeface="標楷體" panose="03000509000000000000" pitchFamily="65" charset="-120"/>
                <a:ea typeface="標楷體" panose="03000509000000000000" pitchFamily="65" charset="-120"/>
              </a:rPr>
              <a:t>在德國</a:t>
            </a:r>
            <a:r>
              <a:rPr lang="zh-TW"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不止</a:t>
            </a:r>
            <a:r>
              <a:rPr lang="zh-TW" altLang="zh-TW" sz="4000" dirty="0" smtClean="0">
                <a:latin typeface="標楷體" panose="03000509000000000000" pitchFamily="65" charset="-120"/>
                <a:ea typeface="標楷體" panose="03000509000000000000" pitchFamily="65" charset="-120"/>
              </a:rPr>
              <a:t>幼</a:t>
            </a:r>
            <a:r>
              <a:rPr lang="zh-TW" altLang="en-US" sz="4000" dirty="0">
                <a:latin typeface="標楷體" panose="03000509000000000000" pitchFamily="65" charset="-120"/>
                <a:ea typeface="標楷體" panose="03000509000000000000" pitchFamily="65" charset="-120"/>
              </a:rPr>
              <a:t>稚</a:t>
            </a:r>
            <a:r>
              <a:rPr lang="zh-TW" altLang="zh-TW" sz="4000" dirty="0" smtClean="0">
                <a:latin typeface="標楷體" panose="03000509000000000000" pitchFamily="65" charset="-120"/>
                <a:ea typeface="標楷體" panose="03000509000000000000" pitchFamily="65" charset="-120"/>
              </a:rPr>
              <a:t>園</a:t>
            </a:r>
            <a:r>
              <a:rPr lang="zh-TW" altLang="zh-TW" sz="4000" dirty="0">
                <a:latin typeface="標楷體" panose="03000509000000000000" pitchFamily="65" charset="-120"/>
                <a:ea typeface="標楷體" panose="03000509000000000000" pitchFamily="65" charset="-120"/>
              </a:rPr>
              <a:t>，就算小學低年級，學生的基本任務也是玩。剛來德國的中國家長對這樣的教學進度通常會有點詫異，一年就學</a:t>
            </a:r>
            <a:r>
              <a:rPr lang="en-US" altLang="zh-TW" sz="4000" dirty="0">
                <a:latin typeface="標楷體" panose="03000509000000000000" pitchFamily="65" charset="-120"/>
                <a:ea typeface="標楷體" panose="03000509000000000000" pitchFamily="65" charset="-120"/>
              </a:rPr>
              <a:t>26</a:t>
            </a:r>
            <a:r>
              <a:rPr lang="zh-TW" altLang="zh-TW" sz="4000" dirty="0">
                <a:latin typeface="標楷體" panose="03000509000000000000" pitchFamily="65" charset="-120"/>
                <a:ea typeface="標楷體" panose="03000509000000000000" pitchFamily="65" charset="-120"/>
              </a:rPr>
              <a:t>個字母也並不稀奇。如果家長在家裡給小朋友</a:t>
            </a:r>
            <a:r>
              <a:rPr lang="zh-TW"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惡補</a:t>
            </a:r>
            <a:r>
              <a:rPr lang="zh-TW" altLang="zh-TW" sz="4000" dirty="0" smtClean="0">
                <a:latin typeface="標楷體" panose="03000509000000000000" pitchFamily="65" charset="-120"/>
                <a:ea typeface="標楷體" panose="03000509000000000000" pitchFamily="65" charset="-120"/>
              </a:rPr>
              <a:t>”</a:t>
            </a:r>
            <a:r>
              <a:rPr lang="zh-TW" altLang="zh-TW" sz="4000" dirty="0">
                <a:latin typeface="標楷體" panose="03000509000000000000" pitchFamily="65" charset="-120"/>
                <a:ea typeface="標楷體" panose="03000509000000000000" pitchFamily="65" charset="-120"/>
              </a:rPr>
              <a:t>，</a:t>
            </a:r>
            <a:r>
              <a:rPr lang="zh-TW" altLang="zh-TW" sz="4000" dirty="0" smtClean="0">
                <a:latin typeface="標楷體" panose="03000509000000000000" pitchFamily="65" charset="-120"/>
                <a:ea typeface="標楷體" panose="03000509000000000000" pitchFamily="65" charset="-120"/>
              </a:rPr>
              <a:t>老師會</a:t>
            </a:r>
            <a:r>
              <a:rPr lang="zh-TW" altLang="en-US" sz="4000" dirty="0" smtClean="0">
                <a:latin typeface="標楷體" panose="03000509000000000000" pitchFamily="65" charset="-120"/>
                <a:ea typeface="標楷體" panose="03000509000000000000" pitchFamily="65" charset="-120"/>
              </a:rPr>
              <a:t>不以為然</a:t>
            </a:r>
            <a:r>
              <a:rPr lang="zh-TW"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認為</a:t>
            </a:r>
            <a:r>
              <a:rPr lang="zh-TW" altLang="zh-TW" sz="4000" dirty="0" smtClean="0">
                <a:latin typeface="標楷體" panose="03000509000000000000" pitchFamily="65" charset="-120"/>
                <a:ea typeface="標楷體" panose="03000509000000000000" pitchFamily="65" charset="-120"/>
              </a:rPr>
              <a:t>“</a:t>
            </a:r>
            <a:r>
              <a:rPr lang="zh-TW" altLang="zh-TW" sz="4000" dirty="0">
                <a:latin typeface="標楷體" panose="03000509000000000000" pitchFamily="65" charset="-120"/>
                <a:ea typeface="標楷體" panose="03000509000000000000" pitchFamily="65" charset="-120"/>
              </a:rPr>
              <a:t>超前教育</a:t>
            </a:r>
            <a:r>
              <a:rPr lang="zh-TW"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是不對的</a:t>
            </a:r>
            <a:r>
              <a:rPr lang="zh-TW" altLang="zh-TW" sz="4000" dirty="0" smtClean="0">
                <a:latin typeface="標楷體" panose="03000509000000000000" pitchFamily="65" charset="-120"/>
                <a:ea typeface="標楷體" panose="03000509000000000000" pitchFamily="65" charset="-120"/>
              </a:rPr>
              <a:t>。</a:t>
            </a:r>
            <a:endParaRPr lang="zh-TW" altLang="zh-TW" sz="4000" dirty="0">
              <a:latin typeface="標楷體" panose="03000509000000000000" pitchFamily="65" charset="-120"/>
              <a:ea typeface="標楷體" panose="03000509000000000000" pitchFamily="65" charset="-120"/>
            </a:endParaRPr>
          </a:p>
          <a:p>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196974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404664"/>
            <a:ext cx="8856984" cy="6264696"/>
          </a:xfrm>
        </p:spPr>
        <p:txBody>
          <a:bodyPr>
            <a:normAutofit lnSpcReduction="10000"/>
          </a:bodyPr>
          <a:lstStyle/>
          <a:p>
            <a:r>
              <a:rPr lang="zh-TW" altLang="zh-TW" dirty="0">
                <a:latin typeface="標楷體" panose="03000509000000000000" pitchFamily="65" charset="-120"/>
                <a:ea typeface="標楷體" panose="03000509000000000000" pitchFamily="65" charset="-120"/>
              </a:rPr>
              <a:t>德國的小學</a:t>
            </a:r>
            <a:r>
              <a:rPr lang="zh-TW"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只</a:t>
            </a:r>
            <a:r>
              <a:rPr lang="zh-TW" altLang="zh-TW" dirty="0" smtClean="0">
                <a:latin typeface="標楷體" panose="03000509000000000000" pitchFamily="65" charset="-120"/>
                <a:ea typeface="標楷體" panose="03000509000000000000" pitchFamily="65" charset="-120"/>
              </a:rPr>
              <a:t>對</a:t>
            </a:r>
            <a:r>
              <a:rPr lang="zh-TW" altLang="zh-TW" dirty="0">
                <a:latin typeface="標楷體" panose="03000509000000000000" pitchFamily="65" charset="-120"/>
                <a:ea typeface="標楷體" panose="03000509000000000000" pitchFamily="65" charset="-120"/>
              </a:rPr>
              <a:t>成績標注不同等級，比如一級、二級、三級，而且成績不對外公布</a:t>
            </a:r>
            <a:r>
              <a:rPr lang="zh-TW" altLang="zh-TW"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只</a:t>
            </a:r>
            <a:r>
              <a:rPr lang="zh-TW" altLang="zh-TW" dirty="0" smtClean="0">
                <a:latin typeface="標楷體" panose="03000509000000000000" pitchFamily="65" charset="-120"/>
                <a:ea typeface="標楷體" panose="03000509000000000000" pitchFamily="65" charset="-120"/>
              </a:rPr>
              <a:t>有</a:t>
            </a:r>
            <a:r>
              <a:rPr lang="zh-TW" altLang="zh-TW" dirty="0">
                <a:latin typeface="標楷體" panose="03000509000000000000" pitchFamily="65" charset="-120"/>
                <a:ea typeface="標楷體" panose="03000509000000000000" pitchFamily="65" charset="-120"/>
              </a:rPr>
              <a:t>小朋友自己和家長會知道，其他同學表現如何，根本</a:t>
            </a:r>
            <a:r>
              <a:rPr lang="zh-TW" altLang="zh-TW" dirty="0" smtClean="0">
                <a:latin typeface="標楷體" panose="03000509000000000000" pitchFamily="65" charset="-120"/>
                <a:ea typeface="標楷體" panose="03000509000000000000" pitchFamily="65" charset="-120"/>
              </a:rPr>
              <a:t>不在</a:t>
            </a:r>
            <a:r>
              <a:rPr lang="zh-TW" altLang="en-US" dirty="0" smtClean="0">
                <a:latin typeface="標楷體" panose="03000509000000000000" pitchFamily="65" charset="-120"/>
                <a:ea typeface="標楷體" panose="03000509000000000000" pitchFamily="65" charset="-120"/>
              </a:rPr>
              <a:t>自己</a:t>
            </a:r>
            <a:r>
              <a:rPr lang="zh-TW" altLang="zh-TW" dirty="0" smtClean="0">
                <a:latin typeface="標楷體" panose="03000509000000000000" pitchFamily="65" charset="-120"/>
                <a:ea typeface="標楷體" panose="03000509000000000000" pitchFamily="65" charset="-120"/>
              </a:rPr>
              <a:t>的考慮</a:t>
            </a:r>
            <a:r>
              <a:rPr lang="zh-TW" altLang="en-US" dirty="0" smtClean="0">
                <a:latin typeface="標楷體" panose="03000509000000000000" pitchFamily="65" charset="-120"/>
                <a:ea typeface="標楷體" panose="03000509000000000000" pitchFamily="65" charset="-120"/>
              </a:rPr>
              <a:t>範圍</a:t>
            </a:r>
            <a:r>
              <a:rPr lang="zh-TW" altLang="zh-TW" dirty="0" smtClean="0">
                <a:latin typeface="標楷體" panose="03000509000000000000" pitchFamily="65" charset="-120"/>
                <a:ea typeface="標楷體" panose="03000509000000000000" pitchFamily="65" charset="-120"/>
              </a:rPr>
              <a:t>內</a:t>
            </a:r>
            <a:r>
              <a:rPr lang="zh-TW" altLang="zh-TW" dirty="0">
                <a:latin typeface="標楷體" panose="03000509000000000000" pitchFamily="65" charset="-120"/>
                <a:ea typeface="標楷體" panose="03000509000000000000" pitchFamily="65" charset="-120"/>
              </a:rPr>
              <a:t>。</a:t>
            </a:r>
          </a:p>
          <a:p>
            <a:r>
              <a:rPr lang="zh-TW" altLang="zh-TW" dirty="0">
                <a:latin typeface="標楷體" panose="03000509000000000000" pitchFamily="65" charset="-120"/>
                <a:ea typeface="標楷體" panose="03000509000000000000" pitchFamily="65" charset="-120"/>
              </a:rPr>
              <a:t>在德國的小學，中午</a:t>
            </a:r>
            <a:r>
              <a:rPr lang="en-US" altLang="zh-TW" dirty="0">
                <a:latin typeface="標楷體" panose="03000509000000000000" pitchFamily="65" charset="-120"/>
                <a:ea typeface="標楷體" panose="03000509000000000000" pitchFamily="65" charset="-120"/>
              </a:rPr>
              <a:t>12</a:t>
            </a:r>
            <a:r>
              <a:rPr lang="zh-TW" altLang="zh-TW" dirty="0">
                <a:latin typeface="標楷體" panose="03000509000000000000" pitchFamily="65" charset="-120"/>
                <a:ea typeface="標楷體" panose="03000509000000000000" pitchFamily="65" charset="-120"/>
              </a:rPr>
              <a:t>點就基本結束了學習，下午的時間也很少會有課外班、補習班之類</a:t>
            </a:r>
            <a:r>
              <a:rPr lang="zh-TW" altLang="zh-TW" dirty="0" smtClean="0">
                <a:latin typeface="標楷體" panose="03000509000000000000" pitchFamily="65" charset="-120"/>
                <a:ea typeface="標楷體" panose="03000509000000000000" pitchFamily="65" charset="-120"/>
              </a:rPr>
              <a:t>的</a:t>
            </a:r>
            <a:r>
              <a:rPr lang="zh-TW" altLang="en-US" dirty="0" smtClean="0">
                <a:latin typeface="標楷體" panose="03000509000000000000" pitchFamily="65" charset="-120"/>
                <a:ea typeface="標楷體" panose="03000509000000000000" pitchFamily="65" charset="-120"/>
              </a:rPr>
              <a:t>作法，</a:t>
            </a:r>
            <a:r>
              <a:rPr lang="zh-TW" altLang="zh-TW" dirty="0" smtClean="0">
                <a:latin typeface="標楷體" panose="03000509000000000000" pitchFamily="65" charset="-120"/>
                <a:ea typeface="標楷體" panose="03000509000000000000" pitchFamily="65" charset="-120"/>
              </a:rPr>
              <a:t>除非</a:t>
            </a:r>
            <a:r>
              <a:rPr lang="zh-TW" altLang="zh-TW" dirty="0">
                <a:latin typeface="標楷體" panose="03000509000000000000" pitchFamily="65" charset="-120"/>
                <a:ea typeface="標楷體" panose="03000509000000000000" pitchFamily="65" charset="-120"/>
              </a:rPr>
              <a:t>是游泳、藝術之類小朋友自己感興趣的內容，才會額外學習。整個下午的時間，德國小朋友都會在家裡度過。這樣的上學時間也導致了德國母親的工作時間很靈活。在德國，媽媽選擇工作時可以有不同方案，除了全職還有半職，也可以選擇一周工作多少小時的兼職。很多的母親，都無法全職上班。</a:t>
            </a: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48974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260648"/>
            <a:ext cx="8568952" cy="6336704"/>
          </a:xfrm>
        </p:spPr>
        <p:txBody>
          <a:bodyPr>
            <a:normAutofit/>
          </a:bodyPr>
          <a:lstStyle/>
          <a:p>
            <a:r>
              <a:rPr lang="zh-TW" altLang="zh-TW" b="1" dirty="0" smtClean="0">
                <a:latin typeface="標楷體" panose="03000509000000000000" pitchFamily="65" charset="-120"/>
                <a:ea typeface="標楷體" panose="03000509000000000000" pitchFamily="65" charset="-120"/>
              </a:rPr>
              <a:t>結果</a:t>
            </a:r>
            <a:r>
              <a:rPr lang="zh-TW" altLang="en-US" b="1" dirty="0" smtClean="0">
                <a:latin typeface="標楷體" panose="03000509000000000000" pitchFamily="65" charset="-120"/>
                <a:ea typeface="標楷體" panose="03000509000000000000" pitchFamily="65" charset="-120"/>
              </a:rPr>
              <a:t>：</a:t>
            </a:r>
            <a:r>
              <a:rPr lang="zh-TW" altLang="zh-TW" b="1" dirty="0" smtClean="0">
                <a:latin typeface="標楷體" panose="03000509000000000000" pitchFamily="65" charset="-120"/>
                <a:ea typeface="標楷體" panose="03000509000000000000" pitchFamily="65" charset="-120"/>
              </a:rPr>
              <a:t>德國人</a:t>
            </a:r>
            <a:r>
              <a:rPr lang="zh-TW" altLang="zh-TW" b="1" dirty="0">
                <a:latin typeface="標楷體" panose="03000509000000000000" pitchFamily="65" charset="-120"/>
                <a:ea typeface="標楷體" panose="03000509000000000000" pitchFamily="65" charset="-120"/>
              </a:rPr>
              <a:t>分享了一半的諾貝爾獎</a:t>
            </a:r>
            <a:endParaRPr lang="zh-TW"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與歐洲相反，中國的孩子在幼兒園期間已經把小學一年級的知識基本上都學完了。人們有理由擔心，歐洲的孩子在起跑線上已經輸給了中國的孩子，這樣的擔心是</a:t>
            </a:r>
            <a:r>
              <a:rPr lang="zh-TW" altLang="zh-TW" dirty="0" smtClean="0">
                <a:latin typeface="標楷體" panose="03000509000000000000" pitchFamily="65" charset="-120"/>
                <a:ea typeface="標楷體" panose="03000509000000000000" pitchFamily="65" charset="-120"/>
              </a:rPr>
              <a:t>多</a:t>
            </a:r>
            <a:r>
              <a:rPr lang="zh-TW" altLang="en-US" dirty="0" smtClean="0">
                <a:latin typeface="標楷體" panose="03000509000000000000" pitchFamily="65" charset="-120"/>
                <a:ea typeface="標楷體" panose="03000509000000000000" pitchFamily="65" charset="-120"/>
              </a:rPr>
              <a:t>餘</a:t>
            </a:r>
            <a:r>
              <a:rPr lang="zh-TW" altLang="zh-TW" dirty="0" smtClean="0">
                <a:latin typeface="標楷體" panose="03000509000000000000" pitchFamily="65" charset="-120"/>
                <a:ea typeface="標楷體" panose="03000509000000000000" pitchFamily="65" charset="-120"/>
              </a:rPr>
              <a:t>的</a:t>
            </a:r>
            <a:r>
              <a:rPr lang="zh-TW" altLang="zh-TW" dirty="0">
                <a:latin typeface="標楷體" panose="03000509000000000000" pitchFamily="65" charset="-120"/>
                <a:ea typeface="標楷體" panose="03000509000000000000" pitchFamily="65" charset="-120"/>
              </a:rPr>
              <a:t>。</a:t>
            </a:r>
          </a:p>
          <a:p>
            <a:r>
              <a:rPr lang="zh-TW" altLang="zh-TW" dirty="0">
                <a:latin typeface="標楷體" panose="03000509000000000000" pitchFamily="65" charset="-120"/>
                <a:ea typeface="標楷體" panose="03000509000000000000" pitchFamily="65" charset="-120"/>
              </a:rPr>
              <a:t>暫且拋開中西教育優劣的爭議和評判，讓我們來關注德國教育的成果</a:t>
            </a:r>
            <a:r>
              <a:rPr lang="zh-TW" altLang="zh-TW" dirty="0" smtClean="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1434428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三</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德國人</a:t>
            </a:r>
            <a:r>
              <a:rPr lang="zh-TW" altLang="en-US" dirty="0">
                <a:latin typeface="標楷體" panose="03000509000000000000" pitchFamily="65" charset="-120"/>
                <a:ea typeface="標楷體" panose="03000509000000000000" pitchFamily="65" charset="-120"/>
              </a:rPr>
              <a:t>的食</a:t>
            </a:r>
          </a:p>
        </p:txBody>
      </p:sp>
      <p:sp>
        <p:nvSpPr>
          <p:cNvPr id="3" name="內容版面配置區 2"/>
          <p:cNvSpPr>
            <a:spLocks noGrp="1"/>
          </p:cNvSpPr>
          <p:nvPr>
            <p:ph idx="1"/>
          </p:nvPr>
        </p:nvSpPr>
        <p:spPr>
          <a:xfrm>
            <a:off x="457200" y="1340768"/>
            <a:ext cx="8229600" cy="5328592"/>
          </a:xfrm>
        </p:spPr>
        <p:txBody>
          <a:bodyPr>
            <a:normAutofit fontScale="92500"/>
          </a:bodyPr>
          <a:lstStyle/>
          <a:p>
            <a:r>
              <a:rPr lang="zh-TW" altLang="en-US" dirty="0" smtClean="0">
                <a:latin typeface="標楷體" panose="03000509000000000000" pitchFamily="65" charset="-120"/>
                <a:ea typeface="標楷體" panose="03000509000000000000" pitchFamily="65" charset="-120"/>
              </a:rPr>
              <a:t>民以食為天。德國人並不以美食聞名世界。我自己也非饕餮客，對美食沒有研究。</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一般人想到德國食物，首先是德國烤豬腳配德國酸菜。的確，在各種民俗慶典活動的攤位，總可以買到烤豬腳，份量很大。但咀嚼起來，韌性十足，牙齒不好還是淺嘗即止。</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其實德國人真正引以為傲的是德國麵包與香腸。毫不誇張的說，種類過百，風味各異。吃過各式德國麵包與香腸，再吃台灣的，我個人覺得</a:t>
            </a:r>
            <a:r>
              <a:rPr lang="zh-TW" altLang="en-US" dirty="0">
                <a:latin typeface="標楷體" panose="03000509000000000000" pitchFamily="65" charset="-120"/>
                <a:ea typeface="標楷體" panose="03000509000000000000" pitchFamily="65" charset="-120"/>
              </a:rPr>
              <a:t>比較喜歡德國麵包。德國</a:t>
            </a:r>
            <a:r>
              <a:rPr lang="zh-TW" altLang="en-US" dirty="0">
                <a:solidFill>
                  <a:srgbClr val="FF0000"/>
                </a:solidFill>
                <a:latin typeface="標楷體" panose="03000509000000000000" pitchFamily="65" charset="-120"/>
                <a:ea typeface="標楷體" panose="03000509000000000000" pitchFamily="65" charset="-120"/>
              </a:rPr>
              <a:t>麵包按重量賣</a:t>
            </a:r>
            <a:r>
              <a:rPr lang="zh-TW" altLang="en-US"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20089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260648"/>
            <a:ext cx="8712968" cy="6480720"/>
          </a:xfrm>
        </p:spPr>
        <p:txBody>
          <a:bodyPr>
            <a:normAutofit fontScale="85000" lnSpcReduction="10000"/>
          </a:bodyPr>
          <a:lstStyle/>
          <a:p>
            <a:r>
              <a:rPr lang="zh-TW" altLang="zh-TW" sz="3400" dirty="0">
                <a:latin typeface="標楷體" panose="03000509000000000000" pitchFamily="65" charset="-120"/>
                <a:ea typeface="標楷體" panose="03000509000000000000" pitchFamily="65" charset="-120"/>
              </a:rPr>
              <a:t>自諾貝爾獎設立以來，德國人（含移民美國、加拿大等國的德裔）獲得的諾貝爾獎人數將近總數的一半。換句話說，</a:t>
            </a:r>
            <a:r>
              <a:rPr lang="en-US" altLang="zh-TW" sz="3400" dirty="0">
                <a:latin typeface="標楷體" panose="03000509000000000000" pitchFamily="65" charset="-120"/>
                <a:ea typeface="標楷體" panose="03000509000000000000" pitchFamily="65" charset="-120"/>
              </a:rPr>
              <a:t>8200</a:t>
            </a:r>
            <a:r>
              <a:rPr lang="zh-TW" altLang="zh-TW" sz="3400" dirty="0">
                <a:latin typeface="標楷體" panose="03000509000000000000" pitchFamily="65" charset="-120"/>
                <a:ea typeface="標楷體" panose="03000509000000000000" pitchFamily="65" charset="-120"/>
              </a:rPr>
              <a:t>萬德國人分享了一半的諾貝爾獎，而全球另外</a:t>
            </a:r>
            <a:r>
              <a:rPr lang="en-US" altLang="zh-TW" sz="3400" dirty="0">
                <a:latin typeface="標楷體" panose="03000509000000000000" pitchFamily="65" charset="-120"/>
                <a:ea typeface="標楷體" panose="03000509000000000000" pitchFamily="65" charset="-120"/>
              </a:rPr>
              <a:t>60</a:t>
            </a:r>
            <a:r>
              <a:rPr lang="zh-TW" altLang="zh-TW" sz="3400" dirty="0">
                <a:latin typeface="標楷體" panose="03000509000000000000" pitchFamily="65" charset="-120"/>
                <a:ea typeface="標楷體" panose="03000509000000000000" pitchFamily="65" charset="-120"/>
              </a:rPr>
              <a:t>多億</a:t>
            </a:r>
            <a:r>
              <a:rPr lang="zh-TW" altLang="zh-TW" sz="3400" dirty="0" smtClean="0">
                <a:latin typeface="標楷體" panose="03000509000000000000" pitchFamily="65" charset="-120"/>
                <a:ea typeface="標楷體" panose="03000509000000000000" pitchFamily="65" charset="-120"/>
              </a:rPr>
              <a:t>人口</a:t>
            </a:r>
            <a:r>
              <a:rPr lang="zh-TW" altLang="en-US" sz="3400" dirty="0" smtClean="0">
                <a:latin typeface="標楷體" panose="03000509000000000000" pitchFamily="65" charset="-120"/>
                <a:ea typeface="標楷體" panose="03000509000000000000" pitchFamily="65" charset="-120"/>
              </a:rPr>
              <a:t>只</a:t>
            </a:r>
            <a:r>
              <a:rPr lang="zh-TW" altLang="zh-TW" sz="3400" dirty="0" smtClean="0">
                <a:latin typeface="標楷體" panose="03000509000000000000" pitchFamily="65" charset="-120"/>
                <a:ea typeface="標楷體" panose="03000509000000000000" pitchFamily="65" charset="-120"/>
              </a:rPr>
              <a:t>獲得</a:t>
            </a:r>
            <a:r>
              <a:rPr lang="zh-TW" altLang="zh-TW" sz="3400" dirty="0">
                <a:latin typeface="標楷體" panose="03000509000000000000" pitchFamily="65" charset="-120"/>
                <a:ea typeface="標楷體" panose="03000509000000000000" pitchFamily="65" charset="-120"/>
              </a:rPr>
              <a:t>了剩下的一半。</a:t>
            </a:r>
          </a:p>
          <a:p>
            <a:r>
              <a:rPr lang="zh-TW" altLang="zh-TW" sz="3400" dirty="0">
                <a:latin typeface="標楷體" panose="03000509000000000000" pitchFamily="65" charset="-120"/>
                <a:ea typeface="標楷體" panose="03000509000000000000" pitchFamily="65" charset="-120"/>
              </a:rPr>
              <a:t>歐洲人認為，孩子有自身的成長規律，他們在相應的階段要做相應的事情。表面上看中國的學前教育和基礎教育很扎實，但也由此造成了孩子被動接受知識而疏於主動思考的習慣。</a:t>
            </a:r>
          </a:p>
          <a:p>
            <a:r>
              <a:rPr lang="zh-TW" altLang="zh-TW" sz="3400" dirty="0">
                <a:latin typeface="標楷體" panose="03000509000000000000" pitchFamily="65" charset="-120"/>
                <a:ea typeface="標楷體" panose="03000509000000000000" pitchFamily="65" charset="-120"/>
              </a:rPr>
              <a:t>對於德國孩子而言，他們要在</a:t>
            </a:r>
            <a:r>
              <a:rPr lang="zh-TW" altLang="zh-TW" sz="3400" dirty="0" smtClean="0">
                <a:latin typeface="標楷體" panose="03000509000000000000" pitchFamily="65" charset="-120"/>
                <a:ea typeface="標楷體" panose="03000509000000000000" pitchFamily="65" charset="-120"/>
              </a:rPr>
              <a:t>幼</a:t>
            </a:r>
            <a:r>
              <a:rPr lang="zh-TW" altLang="en-US" dirty="0">
                <a:latin typeface="標楷體" panose="03000509000000000000" pitchFamily="65" charset="-120"/>
                <a:ea typeface="標楷體" panose="03000509000000000000" pitchFamily="65" charset="-120"/>
              </a:rPr>
              <a:t>稚</a:t>
            </a:r>
            <a:r>
              <a:rPr lang="zh-TW" altLang="zh-TW" sz="3400" dirty="0" smtClean="0">
                <a:latin typeface="標楷體" panose="03000509000000000000" pitchFamily="65" charset="-120"/>
                <a:ea typeface="標楷體" panose="03000509000000000000" pitchFamily="65" charset="-120"/>
              </a:rPr>
              <a:t>園</a:t>
            </a:r>
            <a:r>
              <a:rPr lang="zh-TW" altLang="zh-TW" sz="3400" dirty="0">
                <a:latin typeface="標楷體" panose="03000509000000000000" pitchFamily="65" charset="-120"/>
                <a:ea typeface="標楷體" panose="03000509000000000000" pitchFamily="65" charset="-120"/>
              </a:rPr>
              <a:t>裡度過將近</a:t>
            </a:r>
            <a:r>
              <a:rPr lang="en-US" altLang="zh-TW" sz="3400" dirty="0">
                <a:latin typeface="標楷體" panose="03000509000000000000" pitchFamily="65" charset="-120"/>
                <a:ea typeface="標楷體" panose="03000509000000000000" pitchFamily="65" charset="-120"/>
              </a:rPr>
              <a:t>4000</a:t>
            </a:r>
            <a:r>
              <a:rPr lang="zh-TW" altLang="zh-TW" sz="3400" dirty="0">
                <a:latin typeface="標楷體" panose="03000509000000000000" pitchFamily="65" charset="-120"/>
                <a:ea typeface="標楷體" panose="03000509000000000000" pitchFamily="65" charset="-120"/>
              </a:rPr>
              <a:t>個小時，經過漫長的探索和改進，德國提出千萬不要把幼兒園變成學校的理念。如何運用這</a:t>
            </a:r>
            <a:r>
              <a:rPr lang="en-US" altLang="zh-TW" sz="3400" dirty="0">
                <a:latin typeface="標楷體" panose="03000509000000000000" pitchFamily="65" charset="-120"/>
                <a:ea typeface="標楷體" panose="03000509000000000000" pitchFamily="65" charset="-120"/>
              </a:rPr>
              <a:t>4000</a:t>
            </a:r>
            <a:r>
              <a:rPr lang="zh-TW" altLang="zh-TW" sz="3400" dirty="0">
                <a:latin typeface="標楷體" panose="03000509000000000000" pitchFamily="65" charset="-120"/>
                <a:ea typeface="標楷體" panose="03000509000000000000" pitchFamily="65" charset="-120"/>
              </a:rPr>
              <a:t>個小時，是幼兒園面臨的一個問題，孩子們要快樂地成長，要</a:t>
            </a:r>
            <a:r>
              <a:rPr lang="zh-TW" altLang="zh-TW" sz="3400" dirty="0" smtClean="0">
                <a:latin typeface="標楷體" panose="03000509000000000000" pitchFamily="65" charset="-120"/>
                <a:ea typeface="標楷體" panose="03000509000000000000" pitchFamily="65" charset="-120"/>
              </a:rPr>
              <a:t>學會</a:t>
            </a:r>
            <a:r>
              <a:rPr lang="zh-TW" altLang="en-US" sz="3400" dirty="0" smtClean="0">
                <a:latin typeface="標楷體" panose="03000509000000000000" pitchFamily="65" charset="-120"/>
                <a:ea typeface="標楷體" panose="03000509000000000000" pitchFamily="65" charset="-120"/>
              </a:rPr>
              <a:t>遊戲</a:t>
            </a:r>
            <a:r>
              <a:rPr lang="zh-TW" altLang="zh-TW" sz="3400" dirty="0" smtClean="0">
                <a:latin typeface="標楷體" panose="03000509000000000000" pitchFamily="65" charset="-120"/>
                <a:ea typeface="標楷體" panose="03000509000000000000" pitchFamily="65" charset="-120"/>
              </a:rPr>
              <a:t>，</a:t>
            </a:r>
            <a:r>
              <a:rPr lang="zh-TW" altLang="zh-TW" sz="3400" dirty="0">
                <a:latin typeface="標楷體" panose="03000509000000000000" pitchFamily="65" charset="-120"/>
                <a:ea typeface="標楷體" panose="03000509000000000000" pitchFamily="65" charset="-120"/>
              </a:rPr>
              <a:t>要學會和小伙伴相處。在德國很少有孩子不願意上幼兒園，因為在幼兒園裡，輕鬆自在又有很多小朋友，為什麼不願去呢。</a:t>
            </a:r>
          </a:p>
          <a:p>
            <a:endParaRPr lang="zh-TW" altLang="en-US" sz="3400" dirty="0">
              <a:latin typeface="標楷體" panose="03000509000000000000" pitchFamily="65" charset="-120"/>
              <a:ea typeface="標楷體" panose="03000509000000000000" pitchFamily="65" charset="-120"/>
            </a:endParaRPr>
          </a:p>
          <a:p>
            <a:endParaRPr lang="zh-TW" altLang="en-US" dirty="0"/>
          </a:p>
        </p:txBody>
      </p:sp>
    </p:spTree>
    <p:extLst>
      <p:ext uri="{BB962C8B-B14F-4D97-AF65-F5344CB8AC3E}">
        <p14:creationId xmlns:p14="http://schemas.microsoft.com/office/powerpoint/2010/main" xmlns="" val="210986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67154" y="116632"/>
            <a:ext cx="8976846" cy="6009531"/>
          </a:xfrm>
        </p:spPr>
        <p:txBody>
          <a:bodyPr/>
          <a:lstStyle/>
          <a:p>
            <a:r>
              <a:rPr lang="en-US" altLang="zh-TW" dirty="0" smtClean="0"/>
              <a:t>                                </a:t>
            </a:r>
            <a:endParaRPr lang="zh-TW" altLang="en-US" dirty="0"/>
          </a:p>
        </p:txBody>
      </p:sp>
      <p:pic>
        <p:nvPicPr>
          <p:cNvPr id="1026" name="Picture 2" descr="H:\105 05 10 LLINE\Screenshots\Screenshot_2016-05-07-19-02-28-43.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7154" y="0"/>
            <a:ext cx="4211960" cy="7487928"/>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105 05 10 LLINE\Screenshots\Screenshot_2016-05-07-19-03-00-59.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4008" y="-29383"/>
            <a:ext cx="4499992" cy="79999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06410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188640"/>
            <a:ext cx="8579296" cy="5937523"/>
          </a:xfrm>
        </p:spPr>
        <p:txBody>
          <a:bodyPr/>
          <a:lstStyle/>
          <a:p>
            <a:endParaRPr lang="zh-TW" altLang="en-US" dirty="0"/>
          </a:p>
        </p:txBody>
      </p:sp>
      <p:pic>
        <p:nvPicPr>
          <p:cNvPr id="4098" name="Picture 2" descr="H:\105 05 10 LLINE\Screenshots\Screenshot_2016-05-07-19-16-09-90.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8520" y="-859765"/>
            <a:ext cx="4941550" cy="8784976"/>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H:\105 05 10 LLINE\Screenshots\Screenshot_2016-05-07-19-16-57-78.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33030" y="-891479"/>
            <a:ext cx="5234590" cy="93059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609526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188640"/>
            <a:ext cx="8784976" cy="6480720"/>
          </a:xfrm>
        </p:spPr>
        <p:txBody>
          <a:bodyPr/>
          <a:lstStyle/>
          <a:p>
            <a:r>
              <a:rPr lang="en-US" altLang="zh-TW" dirty="0" smtClean="0"/>
              <a:t>                                              </a:t>
            </a:r>
            <a:endParaRPr lang="zh-TW" altLang="en-US" dirty="0"/>
          </a:p>
        </p:txBody>
      </p:sp>
      <p:pic>
        <p:nvPicPr>
          <p:cNvPr id="2050" name="Picture 2" descr="H:\105 05 10 LLINE\Screenshots\Screenshot_2016-05-07-19-03-15-23.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8560" y="-459432"/>
            <a:ext cx="4536504" cy="8064896"/>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H:\105 05 10 LLINE\Screenshots\Screenshot_2016-05-07-19-04-10-69.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95936" y="-603448"/>
            <a:ext cx="5524712" cy="98217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627304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116632"/>
            <a:ext cx="8856984" cy="6624736"/>
          </a:xfrm>
        </p:spPr>
        <p:txBody>
          <a:bodyPr/>
          <a:lstStyle/>
          <a:p>
            <a:endParaRPr lang="zh-TW" altLang="en-US" dirty="0"/>
          </a:p>
        </p:txBody>
      </p:sp>
      <p:pic>
        <p:nvPicPr>
          <p:cNvPr id="3074" name="Picture 2" descr="H:\105 05 10 LLINE\Screenshots\Screenshot_2016-05-07-19-10-10-40.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75456"/>
            <a:ext cx="4820036" cy="8568952"/>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105 05 10 LLINE\Screenshots\Screenshot_2016-05-07-19-28-55-94.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93761" y="-315416"/>
            <a:ext cx="4450239" cy="79115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42831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105 05 10 LLINE\Screenshots\Screenshot_2016-05-07-19-13-18-21.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723" y="-891480"/>
            <a:ext cx="4537277" cy="806627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H:\105 05 10 LLINE\Screenshots\Screenshot_2016-05-07-19-11-55-93.png"/>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4572000" y="-675457"/>
            <a:ext cx="4680520" cy="8320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91970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德国国旗"/>
          <p:cNvPicPr>
            <a:picLocks noChangeAspect="1" noChangeArrowheads="1"/>
          </p:cNvPicPr>
          <p:nvPr/>
        </p:nvPicPr>
        <p:blipFill>
          <a:blip r:embed="rId2">
            <a:extLst>
              <a:ext uri="{28A0092B-C50C-407E-A947-70E740481C1C}">
                <a14:useLocalDpi xmlns:a14="http://schemas.microsoft.com/office/drawing/2010/main" xmlns="" val="0"/>
              </a:ext>
            </a:extLst>
          </a:blip>
          <a:srcRect r="-87" b="-47"/>
          <a:stretch>
            <a:fillRect/>
          </a:stretch>
        </p:blipFill>
        <p:spPr bwMode="auto">
          <a:xfrm>
            <a:off x="0" y="1700808"/>
            <a:ext cx="9178925" cy="5157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 name="Picture 3" descr="图-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40798" y="1124744"/>
            <a:ext cx="5095974" cy="3392846"/>
          </a:xfrm>
          <a:prstGeom prst="rect">
            <a:avLst/>
          </a:prstGeom>
          <a:noFill/>
          <a:ln w="381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
        <p:nvSpPr>
          <p:cNvPr id="6148" name="Text Box 4"/>
          <p:cNvSpPr txBox="1">
            <a:spLocks noChangeArrowheads="1"/>
          </p:cNvSpPr>
          <p:nvPr/>
        </p:nvSpPr>
        <p:spPr bwMode="auto">
          <a:xfrm>
            <a:off x="361260" y="4725144"/>
            <a:ext cx="865505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宋体" pitchFamily="2" charset="-122"/>
              </a:defRPr>
            </a:lvl1pPr>
            <a:lvl2pPr marL="742950" indent="-285750" eaLnBrk="0" hangingPunct="0">
              <a:defRPr b="1">
                <a:solidFill>
                  <a:schemeClr val="tx1"/>
                </a:solidFill>
                <a:latin typeface="Arial" charset="0"/>
                <a:ea typeface="宋体" pitchFamily="2" charset="-122"/>
              </a:defRPr>
            </a:lvl2pPr>
            <a:lvl3pPr marL="1143000" indent="-228600" eaLnBrk="0" hangingPunct="0">
              <a:defRPr b="1">
                <a:solidFill>
                  <a:schemeClr val="tx1"/>
                </a:solidFill>
                <a:latin typeface="Arial" charset="0"/>
                <a:ea typeface="宋体" pitchFamily="2" charset="-122"/>
              </a:defRPr>
            </a:lvl3pPr>
            <a:lvl4pPr marL="1600200" indent="-228600" eaLnBrk="0" hangingPunct="0">
              <a:defRPr b="1">
                <a:solidFill>
                  <a:schemeClr val="tx1"/>
                </a:solidFill>
                <a:latin typeface="Arial" charset="0"/>
                <a:ea typeface="宋体" pitchFamily="2" charset="-122"/>
              </a:defRPr>
            </a:lvl4pPr>
            <a:lvl5pPr marL="2057400" indent="-228600" eaLnBrk="0" hangingPunct="0">
              <a:defRPr b="1">
                <a:solidFill>
                  <a:schemeClr val="tx1"/>
                </a:solidFill>
                <a:latin typeface="Arial" charset="0"/>
                <a:ea typeface="宋体" pitchFamily="2" charset="-122"/>
              </a:defRPr>
            </a:lvl5pPr>
            <a:lvl6pPr marL="2514600" indent="-228600" eaLnBrk="0" fontAlgn="base" hangingPunct="0">
              <a:spcBef>
                <a:spcPct val="0"/>
              </a:spcBef>
              <a:spcAft>
                <a:spcPct val="0"/>
              </a:spcAft>
              <a:defRPr b="1">
                <a:solidFill>
                  <a:schemeClr val="tx1"/>
                </a:solidFill>
                <a:latin typeface="Arial" charset="0"/>
                <a:ea typeface="宋体" pitchFamily="2" charset="-122"/>
              </a:defRPr>
            </a:lvl6pPr>
            <a:lvl7pPr marL="2971800" indent="-228600" eaLnBrk="0" fontAlgn="base" hangingPunct="0">
              <a:spcBef>
                <a:spcPct val="0"/>
              </a:spcBef>
              <a:spcAft>
                <a:spcPct val="0"/>
              </a:spcAft>
              <a:defRPr b="1">
                <a:solidFill>
                  <a:schemeClr val="tx1"/>
                </a:solidFill>
                <a:latin typeface="Arial" charset="0"/>
                <a:ea typeface="宋体" pitchFamily="2" charset="-122"/>
              </a:defRPr>
            </a:lvl7pPr>
            <a:lvl8pPr marL="3429000" indent="-228600" eaLnBrk="0" fontAlgn="base" hangingPunct="0">
              <a:spcBef>
                <a:spcPct val="0"/>
              </a:spcBef>
              <a:spcAft>
                <a:spcPct val="0"/>
              </a:spcAft>
              <a:defRPr b="1">
                <a:solidFill>
                  <a:schemeClr val="tx1"/>
                </a:solidFill>
                <a:latin typeface="Arial" charset="0"/>
                <a:ea typeface="宋体" pitchFamily="2" charset="-122"/>
              </a:defRPr>
            </a:lvl8pPr>
            <a:lvl9pPr marL="3886200" indent="-228600" eaLnBrk="0" fontAlgn="base" hangingPunct="0">
              <a:spcBef>
                <a:spcPct val="0"/>
              </a:spcBef>
              <a:spcAft>
                <a:spcPct val="0"/>
              </a:spcAft>
              <a:defRPr b="1">
                <a:solidFill>
                  <a:schemeClr val="tx1"/>
                </a:solidFill>
                <a:latin typeface="Arial" charset="0"/>
                <a:ea typeface="宋体" pitchFamily="2" charset="-122"/>
              </a:defRPr>
            </a:lvl9pPr>
          </a:lstStyle>
          <a:p>
            <a:pPr eaLnBrk="1" hangingPunct="1">
              <a:lnSpc>
                <a:spcPct val="120000"/>
              </a:lnSpc>
            </a:pPr>
            <a:r>
              <a:rPr lang="zh-TW" altLang="en-US" sz="2000" dirty="0" smtClean="0">
                <a:solidFill>
                  <a:schemeClr val="bg1">
                    <a:lumMod val="95000"/>
                  </a:schemeClr>
                </a:solidFill>
                <a:latin typeface="標楷體" panose="03000509000000000000" pitchFamily="65" charset="-120"/>
                <a:ea typeface="標楷體" panose="03000509000000000000" pitchFamily="65" charset="-120"/>
              </a:rPr>
              <a:t>在歷史課堂上學生在老師的</a:t>
            </a:r>
            <a:r>
              <a:rPr lang="zh-TW" altLang="en-US" sz="2000" dirty="0">
                <a:solidFill>
                  <a:schemeClr val="bg1">
                    <a:lumMod val="95000"/>
                  </a:schemeClr>
                </a:solidFill>
                <a:latin typeface="標楷體" panose="03000509000000000000" pitchFamily="65" charset="-120"/>
                <a:ea typeface="標楷體" panose="03000509000000000000" pitchFamily="65" charset="-120"/>
              </a:rPr>
              <a:t>主持下，對大屠殺、二戰歷史展開熱烈討論。不</a:t>
            </a:r>
            <a:r>
              <a:rPr lang="zh-TW" altLang="en-US" sz="2000" dirty="0">
                <a:latin typeface="標楷體" panose="03000509000000000000" pitchFamily="65" charset="-120"/>
                <a:ea typeface="標楷體" panose="03000509000000000000" pitchFamily="65" charset="-120"/>
              </a:rPr>
              <a:t>少學生認為，德國承認納粹時期犯下的罪行、向受害國和人民道歉，理所應當。當老師問到德國有過哪些道歉行為時，一名學生舉手答道：１９７０年聯邦德國</a:t>
            </a:r>
            <a:r>
              <a:rPr lang="zh-TW" altLang="en-US" sz="2000" dirty="0" smtClean="0">
                <a:latin typeface="標楷體" panose="03000509000000000000" pitchFamily="65" charset="-120"/>
                <a:ea typeface="標楷體" panose="03000509000000000000" pitchFamily="65" charset="-120"/>
              </a:rPr>
              <a:t>總理布蘭德</a:t>
            </a:r>
            <a:r>
              <a:rPr lang="zh-TW" altLang="en-US" sz="200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Willy Brandt</a:t>
            </a:r>
            <a:r>
              <a:rPr lang="zh-TW" altLang="en-US"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訪問</a:t>
            </a:r>
            <a:r>
              <a:rPr lang="zh-TW" altLang="en-US" sz="2000" dirty="0">
                <a:latin typeface="標楷體" panose="03000509000000000000" pitchFamily="65" charset="-120"/>
                <a:ea typeface="標楷體" panose="03000509000000000000" pitchFamily="65" charset="-120"/>
              </a:rPr>
              <a:t>波蘭時，在華沙無名烈士墓前獻上花圈，並跪倒在猶太人死難者紀念碑前。</a:t>
            </a:r>
          </a:p>
        </p:txBody>
      </p:sp>
      <p:sp>
        <p:nvSpPr>
          <p:cNvPr id="2" name="文字方塊 1"/>
          <p:cNvSpPr txBox="1"/>
          <p:nvPr/>
        </p:nvSpPr>
        <p:spPr>
          <a:xfrm>
            <a:off x="642610" y="230317"/>
            <a:ext cx="7704856" cy="707886"/>
          </a:xfrm>
          <a:prstGeom prst="rect">
            <a:avLst/>
          </a:prstGeom>
          <a:noFill/>
        </p:spPr>
        <p:txBody>
          <a:bodyPr wrap="square" rtlCol="0">
            <a:spAutoFit/>
          </a:bodyPr>
          <a:lstStyle/>
          <a:p>
            <a:r>
              <a:rPr lang="zh-TW" altLang="en-US" sz="4000" dirty="0" smtClean="0">
                <a:latin typeface="標楷體" panose="03000509000000000000" pitchFamily="65" charset="-120"/>
                <a:ea typeface="標楷體" panose="03000509000000000000" pitchFamily="65" charset="-120"/>
              </a:rPr>
              <a:t>一個懂得反省的民族</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1329059395"/>
      </p:ext>
    </p:extLst>
  </p:cSld>
  <p:clrMapOvr>
    <a:masterClrMapping/>
  </p:clrMapOvr>
  <p:transition spd="slow">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德國人的食</a:t>
            </a:r>
            <a:endParaRPr lang="zh-TW" altLang="en-US" dirty="0"/>
          </a:p>
        </p:txBody>
      </p:sp>
      <p:sp>
        <p:nvSpPr>
          <p:cNvPr id="3" name="內容版面配置區 2"/>
          <p:cNvSpPr>
            <a:spLocks noGrp="1"/>
          </p:cNvSpPr>
          <p:nvPr>
            <p:ph idx="1"/>
          </p:nvPr>
        </p:nvSpPr>
        <p:spPr/>
        <p:txBody>
          <a:bodyPr>
            <a:normAutofit fontScale="92500" lnSpcReduction="10000"/>
          </a:bodyPr>
          <a:lstStyle/>
          <a:p>
            <a:r>
              <a:rPr lang="zh-TW" altLang="en-US" dirty="0" smtClean="0">
                <a:latin typeface="標楷體" panose="03000509000000000000" pitchFamily="65" charset="-120"/>
                <a:ea typeface="標楷體" panose="03000509000000000000" pitchFamily="65" charset="-120"/>
              </a:rPr>
              <a:t>但是我介紹德國的食物，重點是，德國人對於食物，或食材的態度。下面引述一篇報導供參考：</a:t>
            </a:r>
            <a:endParaRPr lang="en-US" altLang="zh-TW" dirty="0" smtClean="0">
              <a:latin typeface="標楷體" panose="03000509000000000000" pitchFamily="65" charset="-120"/>
              <a:ea typeface="標楷體" panose="03000509000000000000" pitchFamily="65" charset="-120"/>
            </a:endParaRPr>
          </a:p>
          <a:p>
            <a:r>
              <a:rPr lang="zh-TW" altLang="zh-TW" dirty="0" smtClean="0">
                <a:latin typeface="標楷體" panose="03000509000000000000" pitchFamily="65" charset="-120"/>
                <a:ea typeface="標楷體" panose="03000509000000000000" pitchFamily="65" charset="-120"/>
              </a:rPr>
              <a:t>德國</a:t>
            </a:r>
            <a:r>
              <a:rPr lang="zh-TW" altLang="zh-TW" dirty="0">
                <a:latin typeface="標楷體" panose="03000509000000000000" pitchFamily="65" charset="-120"/>
                <a:ea typeface="標楷體" panose="03000509000000000000" pitchFamily="65" charset="-120"/>
              </a:rPr>
              <a:t>是著名的豬肉生產國，每年的豬肉產量都在數百萬噸，同時德國也是豬肉出口大國，豬肉遠銷到世界很多國家。</a:t>
            </a:r>
          </a:p>
          <a:p>
            <a:r>
              <a:rPr lang="zh-TW" altLang="zh-TW" dirty="0" smtClean="0">
                <a:latin typeface="標楷體" panose="03000509000000000000" pitchFamily="65" charset="-120"/>
                <a:ea typeface="標楷體" panose="03000509000000000000" pitchFamily="65" charset="-120"/>
              </a:rPr>
              <a:t>照理</a:t>
            </a:r>
            <a:r>
              <a:rPr lang="zh-TW" altLang="zh-TW" dirty="0">
                <a:latin typeface="標楷體" panose="03000509000000000000" pitchFamily="65" charset="-120"/>
                <a:ea typeface="標楷體" panose="03000509000000000000" pitchFamily="65" charset="-120"/>
              </a:rPr>
              <a:t>說這樣的豬肉產量應該是流水線養殖的成果，但在德國，在變成肉製品前，德國的豬非但沒有受罪，還享受著相當不錯的幸福「豬」生。</a:t>
            </a: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197276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71400"/>
            <a:ext cx="8229600" cy="1143000"/>
          </a:xfrm>
        </p:spPr>
        <p:txBody>
          <a:bodyPr/>
          <a:lstStyle/>
          <a:p>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德國人的食</a:t>
            </a:r>
            <a:endParaRPr lang="zh-TW" altLang="en-US" dirty="0"/>
          </a:p>
        </p:txBody>
      </p:sp>
      <p:sp>
        <p:nvSpPr>
          <p:cNvPr id="3" name="內容版面配置區 2"/>
          <p:cNvSpPr>
            <a:spLocks noGrp="1"/>
          </p:cNvSpPr>
          <p:nvPr>
            <p:ph idx="1"/>
          </p:nvPr>
        </p:nvSpPr>
        <p:spPr>
          <a:xfrm>
            <a:off x="395536" y="908720"/>
            <a:ext cx="8291264" cy="5217443"/>
          </a:xfrm>
        </p:spPr>
        <p:txBody>
          <a:bodyPr/>
          <a:lstStyle/>
          <a:p>
            <a:r>
              <a:rPr lang="en-US" altLang="zh-TW" dirty="0"/>
              <a:t>  </a:t>
            </a:r>
            <a:r>
              <a:rPr lang="en-US" altLang="zh-TW" dirty="0">
                <a:latin typeface="標楷體" panose="03000509000000000000" pitchFamily="65" charset="-120"/>
                <a:ea typeface="標楷體" panose="03000509000000000000" pitchFamily="65" charset="-120"/>
              </a:rPr>
              <a:t>2002</a:t>
            </a:r>
            <a:r>
              <a:rPr lang="zh-TW" altLang="zh-TW" dirty="0">
                <a:latin typeface="標楷體" panose="03000509000000000000" pitchFamily="65" charset="-120"/>
                <a:ea typeface="標楷體" panose="03000509000000000000" pitchFamily="65" charset="-120"/>
              </a:rPr>
              <a:t>年德國議會通過了對憲法第二十條的修正案。它使德國成了世界上第一個將</a:t>
            </a:r>
            <a:r>
              <a:rPr lang="zh-TW" altLang="zh-TW" dirty="0">
                <a:solidFill>
                  <a:srgbClr val="FF0000"/>
                </a:solidFill>
                <a:latin typeface="標楷體" panose="03000509000000000000" pitchFamily="65" charset="-120"/>
                <a:ea typeface="標楷體" panose="03000509000000000000" pitchFamily="65" charset="-120"/>
              </a:rPr>
              <a:t>維護動物權利</a:t>
            </a:r>
            <a:r>
              <a:rPr lang="zh-TW" altLang="zh-TW" dirty="0">
                <a:latin typeface="標楷體" panose="03000509000000000000" pitchFamily="65" charset="-120"/>
                <a:ea typeface="標楷體" panose="03000509000000000000" pitchFamily="65" charset="-120"/>
              </a:rPr>
              <a:t>作為主要社會目標的國家。從法律角度看，</a:t>
            </a:r>
            <a:r>
              <a:rPr lang="zh-TW" altLang="zh-TW" dirty="0" smtClean="0">
                <a:latin typeface="標楷體" panose="03000509000000000000" pitchFamily="65" charset="-120"/>
                <a:ea typeface="標楷體" panose="03000509000000000000" pitchFamily="65" charset="-120"/>
              </a:rPr>
              <a:t>動物和</a:t>
            </a:r>
            <a:r>
              <a:rPr lang="zh-TW" altLang="zh-TW" dirty="0">
                <a:latin typeface="標楷體" panose="03000509000000000000" pitchFamily="65" charset="-120"/>
                <a:ea typeface="標楷體" panose="03000509000000000000" pitchFamily="65" charset="-120"/>
              </a:rPr>
              <a:t>人</a:t>
            </a:r>
            <a:r>
              <a:rPr lang="zh-TW" altLang="zh-TW" dirty="0" smtClean="0">
                <a:latin typeface="標楷體" panose="03000509000000000000" pitchFamily="65" charset="-120"/>
                <a:ea typeface="標楷體" panose="03000509000000000000" pitchFamily="65" charset="-120"/>
              </a:rPr>
              <a:t>幾乎</a:t>
            </a:r>
            <a:r>
              <a:rPr lang="zh-TW" altLang="zh-TW" dirty="0">
                <a:latin typeface="標楷體" panose="03000509000000000000" pitchFamily="65" charset="-120"/>
                <a:ea typeface="標楷體" panose="03000509000000000000" pitchFamily="65" charset="-120"/>
              </a:rPr>
              <a:t>擁有同等的權利。</a:t>
            </a:r>
          </a:p>
          <a:p>
            <a:endParaRPr lang="zh-TW" altLang="en-US" dirty="0">
              <a:latin typeface="標楷體" panose="03000509000000000000" pitchFamily="65" charset="-120"/>
              <a:ea typeface="標楷體" panose="03000509000000000000" pitchFamily="65" charset="-120"/>
            </a:endParaRPr>
          </a:p>
        </p:txBody>
      </p:sp>
      <p:pic>
        <p:nvPicPr>
          <p:cNvPr id="4" name="圖片 3" descr="http://mmbiz.qpic.cn/mmbiz/UReRjp7lNuOdsSCbWWFbazGPFYypLe9hK7lVYUmgC7hy8K4aY0mgNaQTXzhkzUXfyzEAjkHiaNvDrsjXQterv6Q/0?wxfrom=5"/>
          <p:cNvPicPr/>
          <p:nvPr/>
        </p:nvPicPr>
        <p:blipFill>
          <a:blip r:embed="rId2">
            <a:extLst>
              <a:ext uri="{28A0092B-C50C-407E-A947-70E740481C1C}">
                <a14:useLocalDpi xmlns:a14="http://schemas.microsoft.com/office/drawing/2010/main" xmlns="" val="0"/>
              </a:ext>
            </a:extLst>
          </a:blip>
          <a:srcRect/>
          <a:stretch>
            <a:fillRect/>
          </a:stretch>
        </p:blipFill>
        <p:spPr bwMode="auto">
          <a:xfrm>
            <a:off x="1547664" y="3192500"/>
            <a:ext cx="6192688" cy="3240360"/>
          </a:xfrm>
          <a:prstGeom prst="rect">
            <a:avLst/>
          </a:prstGeom>
          <a:noFill/>
          <a:ln>
            <a:noFill/>
          </a:ln>
        </p:spPr>
      </p:pic>
    </p:spTree>
    <p:extLst>
      <p:ext uri="{BB962C8B-B14F-4D97-AF65-F5344CB8AC3E}">
        <p14:creationId xmlns:p14="http://schemas.microsoft.com/office/powerpoint/2010/main" xmlns="" val="424126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龍騰四海">
  <a:themeElements>
    <a:clrScheme name="龍騰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龍騰四海">
      <a:majorFont>
        <a:latin typeface="Maiandra GD"/>
        <a:ea typeface=""/>
        <a:cs typeface=""/>
        <a:font script="CYRL" typeface="Times New Roman"/>
        <a:font script="GREK" typeface="Times New Roman"/>
        <a:font script="Jpan" typeface="ＭＳ Ｐゴシック"/>
        <a:font script="Hang" typeface="HY중고딕"/>
        <a:font script="Hans" typeface="隶书"/>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mbria"/>
        <a:ea typeface=""/>
        <a:cs typeface=""/>
        <a:font script="Jpan" typeface="ＭＳ Ｐ明朝"/>
        <a:font script="Hang" typeface="HY견명조"/>
        <a:font script="Hans" typeface="华文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龍騰四海">
      <a:fillStyleLst>
        <a:solidFill>
          <a:schemeClr val="phClr">
            <a:tint val="100000"/>
            <a:shade val="100000"/>
            <a:hueMod val="100000"/>
            <a:satMod val="100000"/>
          </a:schemeClr>
        </a:solidFill>
        <a:gradFill rotWithShape="1">
          <a:gsLst>
            <a:gs pos="0">
              <a:schemeClr val="phClr">
                <a:tint val="100000"/>
                <a:shade val="50000"/>
                <a:hueMod val="100000"/>
                <a:satMod val="250000"/>
              </a:schemeClr>
            </a:gs>
            <a:gs pos="75000">
              <a:schemeClr val="phClr">
                <a:tint val="80000"/>
                <a:shade val="100000"/>
                <a:hueMod val="100000"/>
                <a:satMod val="375000"/>
              </a:schemeClr>
            </a:gs>
            <a:gs pos="100000">
              <a:schemeClr val="phClr">
                <a:tint val="50000"/>
                <a:shade val="100000"/>
                <a:hueMod val="100000"/>
                <a:satMod val="500000"/>
              </a:schemeClr>
            </a:gs>
          </a:gsLst>
          <a:lin ang="16200000" scaled="1"/>
        </a:gradFill>
        <a:blipFill>
          <a:blip xmlns:r="http://schemas.openxmlformats.org/officeDocument/2006/relationships" r:embed="rId1">
            <a:duotone>
              <a:schemeClr val="phClr">
                <a:tint val="100000"/>
                <a:shade val="50000"/>
                <a:hueMod val="100000"/>
                <a:satMod val="100000"/>
              </a:schemeClr>
              <a:schemeClr val="phClr">
                <a:tint val="100000"/>
                <a:shade val="75000"/>
                <a:hueMod val="100000"/>
                <a:satMod val="100000"/>
              </a:schemeClr>
            </a:duotone>
          </a:blip>
          <a:tile tx="0" ty="0" sx="50000" sy="50000" flip="none" algn="ctr"/>
        </a:blip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glow>
              <a:schemeClr val="phClr">
                <a:tint val="100000"/>
                <a:shade val="100000"/>
                <a:hueMod val="100000"/>
                <a:satMod val="100000"/>
              </a:schemeClr>
            </a:glow>
          </a:effectLst>
        </a:effectStyle>
        <a:effectStyle>
          <a:effectLst>
            <a:glow>
              <a:schemeClr val="phClr">
                <a:tint val="100000"/>
                <a:shade val="100000"/>
                <a:hueMod val="100000"/>
                <a:satMod val="100000"/>
              </a:schemeClr>
            </a:glow>
          </a:effectLst>
          <a:scene3d>
            <a:camera prst="orthographicFront" fov="0">
              <a:rot lat="0" lon="0" rev="0"/>
            </a:camera>
            <a:lightRig rig="threePt" dir="tl">
              <a:rot lat="0" lon="0" rev="0"/>
            </a:lightRig>
          </a:scene3d>
          <a:sp3d prstMaterial="metal">
            <a:bevelT w="12700" h="12700" prst="relaxedInset"/>
            <a:contourClr>
              <a:schemeClr val="phClr">
                <a:tint val="100000"/>
                <a:shade val="100000"/>
                <a:hueMod val="100000"/>
                <a:satMod val="100000"/>
              </a:schemeClr>
            </a:contourClr>
          </a:sp3d>
        </a:effectStyle>
        <a:effectStyle>
          <a:effectLst>
            <a:glow>
              <a:schemeClr val="phClr">
                <a:tint val="100000"/>
                <a:shade val="100000"/>
                <a:hueMod val="100000"/>
                <a:satMod val="100000"/>
              </a:schemeClr>
            </a:glow>
            <a:outerShdw blurRad="44450" dist="50800" dir="3300000" sx="99000" sy="99000" algn="tl" rotWithShape="0">
              <a:srgbClr val="000000">
                <a:alpha val="55000"/>
              </a:srgbClr>
            </a:outerShdw>
          </a:effectLst>
          <a:scene3d>
            <a:camera prst="orthographicFront">
              <a:rot lat="0" lon="0" rev="0"/>
            </a:camera>
            <a:lightRig rig="contrasting" dir="tl">
              <a:rot lat="0" lon="0" rev="14220000"/>
            </a:lightRig>
          </a:scene3d>
          <a:sp3d prstMaterial="dkEdge">
            <a:bevelT w="63500" h="63500"/>
            <a:bevelB w="0" h="0"/>
            <a:contourClr>
              <a:schemeClr val="phClr">
                <a:tint val="100000"/>
                <a:shade val="100000"/>
                <a:hueMod val="100000"/>
                <a:satMod val="100000"/>
              </a:schemeClr>
            </a:contourClr>
          </a:sp3d>
        </a:effectStyle>
      </a:effectStyleLst>
      <a:bgFillStyleLst>
        <a:solidFill>
          <a:schemeClr val="phClr">
            <a:tint val="100000"/>
            <a:shade val="100000"/>
            <a:hueMod val="100000"/>
            <a:satMod val="100000"/>
          </a:schemeClr>
        </a:solidFill>
        <a:gradFill rotWithShape="1">
          <a:gsLst>
            <a:gs pos="0">
              <a:schemeClr val="bg1">
                <a:tint val="100000"/>
                <a:shade val="100000"/>
                <a:hueMod val="100000"/>
                <a:satMod val="150000"/>
              </a:schemeClr>
            </a:gs>
            <a:gs pos="55000">
              <a:schemeClr val="bg1">
                <a:tint val="100000"/>
                <a:shade val="90000"/>
                <a:hueMod val="100000"/>
                <a:satMod val="375000"/>
              </a:schemeClr>
            </a:gs>
            <a:gs pos="100000">
              <a:schemeClr val="phClr">
                <a:tint val="88000"/>
                <a:shade val="100000"/>
                <a:hueMod val="100000"/>
                <a:satMod val="500000"/>
              </a:schemeClr>
            </a:gs>
          </a:gsLst>
          <a:lin ang="5400000" scaled="1"/>
        </a:gradFill>
        <a:blipFill>
          <a:blip xmlns:r="http://schemas.openxmlformats.org/officeDocument/2006/relationships" r:embed="rId2">
            <a:duotone>
              <a:schemeClr val="phClr">
                <a:shade val="30000"/>
                <a:satMod val="555000"/>
              </a:schemeClr>
              <a:schemeClr val="phClr">
                <a:tint val="96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Dragon</Template>
  <TotalTime>685</TotalTime>
  <Words>3522</Words>
  <Application>Microsoft Office PowerPoint</Application>
  <PresentationFormat>如螢幕大小 (4:3)</PresentationFormat>
  <Paragraphs>165</Paragraphs>
  <Slides>76</Slides>
  <Notes>0</Notes>
  <HiddenSlides>0</HiddenSlides>
  <MMClips>0</MMClips>
  <ScaleCrop>false</ScaleCrop>
  <HeadingPairs>
    <vt:vector size="4" baseType="variant">
      <vt:variant>
        <vt:lpstr>佈景主題</vt:lpstr>
      </vt:variant>
      <vt:variant>
        <vt:i4>1</vt:i4>
      </vt:variant>
      <vt:variant>
        <vt:lpstr>投影片標題</vt:lpstr>
      </vt:variant>
      <vt:variant>
        <vt:i4>76</vt:i4>
      </vt:variant>
    </vt:vector>
  </HeadingPairs>
  <TitlesOfParts>
    <vt:vector size="77" baseType="lpstr">
      <vt:lpstr>龍騰四海</vt:lpstr>
      <vt:lpstr>另類的德國</vt:lpstr>
      <vt:lpstr>投影片 2</vt:lpstr>
      <vt:lpstr>投影片 3</vt:lpstr>
      <vt:lpstr>投影片 4</vt:lpstr>
      <vt:lpstr>一.先破除有關德語的迷思</vt:lpstr>
      <vt:lpstr>二.從「食、住、行、育」四個面向來看德國人</vt:lpstr>
      <vt:lpstr>三.德國人的食</vt:lpstr>
      <vt:lpstr>三.德國人的食</vt:lpstr>
      <vt:lpstr>三.德國人的食</vt:lpstr>
      <vt:lpstr>三.德國人的食</vt:lpstr>
      <vt:lpstr>三.德國人的食</vt:lpstr>
      <vt:lpstr>三.德國人的食</vt:lpstr>
      <vt:lpstr>三.德國人的食</vt:lpstr>
      <vt:lpstr>三.德國人的食</vt:lpstr>
      <vt:lpstr>日本不算什麼，德國製造更可怕！</vt:lpstr>
      <vt:lpstr>據雞蛋上的編號可以查詢雞蛋的詳細來源：原產國、養雞場、雞蛋種類等等。 </vt:lpstr>
      <vt:lpstr>國內的問題食品，問題藥品……各種假冒偽劣以次充好的問題層出不窮。人們也都在質問，我們的企業的商業道德到哪裡去了？有人說日本在這方面做得就很好，但是，今天一定要告訴你： 德國製造更“可怕”！ 為什說世界聞名的“德國製造”是名不虛傳? 德語“職業”一詞，就有“天職”的意思，這也意味著人們把對上帝的忠誠移植到了對職業和工作的盡心盡力中。 </vt:lpstr>
      <vt:lpstr>2、若是雞蛋出問題，可以根據上面的編號追查到詳細養雞場資訊。 </vt:lpstr>
      <vt:lpstr>3、肉製品嚴控把關，宰殺動物前，需要官方資質的獸醫進行第一輪檢疫，合格後獲取宰殺許可證。屠宰後，還要檢查肉中是否有寄生蟲或病毒。 </vt:lpstr>
      <vt:lpstr>4、進入生產車間後，肉的肥瘦和添加劑都要嚴控把關。 </vt:lpstr>
      <vt:lpstr>5、不新鮮的肉是不能出售的！因此食品必須保持冷凍狀態。 </vt:lpstr>
      <vt:lpstr>6、穀物類食物更要嚴查生產過程中有無農藥和化肥、入庫前是否去除了沙粒和糧倉的溫濕度這些問題。進加工廠前還要嚴控穀類品質、檢查加工過程的標準。 </vt:lpstr>
      <vt:lpstr>7、若發生食品事故，可以隨時撥打德國聯邦消費者保護、食品與農業部設立的24小時免費投訴電話。“食品員警”會及時趕來處理。</vt:lpstr>
      <vt:lpstr>8、若食品問題嚴重，相關部門會通知媒體，此舉使資訊更加透明化。也能對政府起到監督和促進的作用。 </vt:lpstr>
      <vt:lpstr>請看一部短片</vt:lpstr>
      <vt:lpstr>三.德國人的食</vt:lpstr>
      <vt:lpstr>Marone</vt:lpstr>
      <vt:lpstr>投影片 28</vt:lpstr>
      <vt:lpstr>投影片 29</vt:lpstr>
      <vt:lpstr>三.德國人的食</vt:lpstr>
      <vt:lpstr>三.德國人的食</vt:lpstr>
      <vt:lpstr>德國人的廚房 </vt:lpstr>
      <vt:lpstr>投影片 33</vt:lpstr>
      <vt:lpstr>投影片 34</vt:lpstr>
      <vt:lpstr>投影片 35</vt:lpstr>
      <vt:lpstr>投影片 36</vt:lpstr>
      <vt:lpstr>投影片 37</vt:lpstr>
      <vt:lpstr>在餐廳裡吃飯德國人走後通常不必換桌巾，因為桌巾乾淨如新</vt:lpstr>
      <vt:lpstr>四.德國人的居住環境</vt:lpstr>
      <vt:lpstr>投影片 40</vt:lpstr>
      <vt:lpstr>投影片 41</vt:lpstr>
      <vt:lpstr>投影片 42</vt:lpstr>
      <vt:lpstr>投影片 43</vt:lpstr>
      <vt:lpstr>投影片 44</vt:lpstr>
      <vt:lpstr>投影片 45</vt:lpstr>
      <vt:lpstr>投影片 46</vt:lpstr>
      <vt:lpstr>投影片 47</vt:lpstr>
      <vt:lpstr>投影片 48</vt:lpstr>
      <vt:lpstr>投影片 49</vt:lpstr>
      <vt:lpstr>投影片 50</vt:lpstr>
      <vt:lpstr>投影片 51</vt:lpstr>
      <vt:lpstr>投影片 52</vt:lpstr>
      <vt:lpstr>投影片 53</vt:lpstr>
      <vt:lpstr>五.德國的道路交通</vt:lpstr>
      <vt:lpstr>五.德國的道路交通</vt:lpstr>
      <vt:lpstr>五.德國的道路交通</vt:lpstr>
      <vt:lpstr>五.德國的道路交通</vt:lpstr>
      <vt:lpstr>在德國如果半夜還有人等紅綠燈，那個人一定是德國（中老年人）</vt:lpstr>
      <vt:lpstr>德國人排隊的方式</vt:lpstr>
      <vt:lpstr>六.德國人的教育</vt:lpstr>
      <vt:lpstr>六.德國人的教育</vt:lpstr>
      <vt:lpstr>投影片 62</vt:lpstr>
      <vt:lpstr>投影片 63</vt:lpstr>
      <vt:lpstr>投影片 64</vt:lpstr>
      <vt:lpstr>投影片 65</vt:lpstr>
      <vt:lpstr>投影片 66</vt:lpstr>
      <vt:lpstr>投影片 67</vt:lpstr>
      <vt:lpstr>投影片 68</vt:lpstr>
      <vt:lpstr>投影片 69</vt:lpstr>
      <vt:lpstr>投影片 70</vt:lpstr>
      <vt:lpstr>投影片 71</vt:lpstr>
      <vt:lpstr>投影片 72</vt:lpstr>
      <vt:lpstr>投影片 73</vt:lpstr>
      <vt:lpstr>投影片 74</vt:lpstr>
      <vt:lpstr>投影片 75</vt:lpstr>
      <vt:lpstr>投影片 76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另類的德國</dc:title>
  <dc:creator>user1</dc:creator>
  <cp:lastModifiedBy>user</cp:lastModifiedBy>
  <cp:revision>76</cp:revision>
  <dcterms:created xsi:type="dcterms:W3CDTF">2015-07-03T00:12:31Z</dcterms:created>
  <dcterms:modified xsi:type="dcterms:W3CDTF">2016-09-10T04:45:28Z</dcterms:modified>
</cp:coreProperties>
</file>